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256" r:id="rId2"/>
    <p:sldId id="400" r:id="rId3"/>
    <p:sldId id="401" r:id="rId4"/>
    <p:sldId id="430" r:id="rId5"/>
    <p:sldId id="431" r:id="rId6"/>
    <p:sldId id="432" r:id="rId7"/>
    <p:sldId id="433" r:id="rId8"/>
    <p:sldId id="434" r:id="rId9"/>
    <p:sldId id="435" r:id="rId10"/>
    <p:sldId id="437" r:id="rId11"/>
    <p:sldId id="438" r:id="rId12"/>
    <p:sldId id="439" r:id="rId13"/>
    <p:sldId id="440" r:id="rId14"/>
    <p:sldId id="441" r:id="rId15"/>
    <p:sldId id="397" r:id="rId16"/>
    <p:sldId id="396" r:id="rId17"/>
    <p:sldId id="398" r:id="rId18"/>
    <p:sldId id="399" r:id="rId19"/>
    <p:sldId id="403" r:id="rId20"/>
    <p:sldId id="404" r:id="rId21"/>
    <p:sldId id="405" r:id="rId22"/>
    <p:sldId id="419" r:id="rId23"/>
    <p:sldId id="420" r:id="rId24"/>
    <p:sldId id="421" r:id="rId25"/>
    <p:sldId id="422" r:id="rId26"/>
    <p:sldId id="425" r:id="rId27"/>
    <p:sldId id="426" r:id="rId28"/>
    <p:sldId id="427" r:id="rId29"/>
    <p:sldId id="428" r:id="rId30"/>
    <p:sldId id="423" r:id="rId31"/>
    <p:sldId id="424" r:id="rId32"/>
    <p:sldId id="406" r:id="rId33"/>
    <p:sldId id="407" r:id="rId34"/>
    <p:sldId id="408" r:id="rId35"/>
    <p:sldId id="402" r:id="rId36"/>
    <p:sldId id="409" r:id="rId37"/>
    <p:sldId id="411" r:id="rId38"/>
    <p:sldId id="412" r:id="rId39"/>
    <p:sldId id="413" r:id="rId40"/>
    <p:sldId id="414" r:id="rId41"/>
    <p:sldId id="415" r:id="rId42"/>
    <p:sldId id="442" r:id="rId43"/>
    <p:sldId id="416" r:id="rId44"/>
    <p:sldId id="365" r:id="rId4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a:srgbClr val="0000FF"/>
    <a:srgbClr val="EAF1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12" autoAdjust="0"/>
    <p:restoredTop sz="78224" autoAdjust="0"/>
  </p:normalViewPr>
  <p:slideViewPr>
    <p:cSldViewPr>
      <p:cViewPr varScale="1">
        <p:scale>
          <a:sx n="68" d="100"/>
          <a:sy n="68" d="100"/>
        </p:scale>
        <p:origin x="955" y="72"/>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61" tIns="48331" rIns="96661" bIns="48331" rtlCol="0"/>
          <a:lstStyle>
            <a:lvl1pPr algn="r">
              <a:defRPr sz="1300"/>
            </a:lvl1pPr>
          </a:lstStyle>
          <a:p>
            <a:fld id="{A5DA5527-8220-42B8-ACF3-24A1AB195A99}" type="datetimeFigureOut">
              <a:rPr lang="en-US" smtClean="0"/>
              <a:pPr/>
              <a:t>11/8/2019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61" tIns="48331" rIns="96661" bIns="48331" rtlCol="0" anchor="b"/>
          <a:lstStyle>
            <a:lvl1pPr algn="r">
              <a:defRPr sz="1300"/>
            </a:lvl1pPr>
          </a:lstStyle>
          <a:p>
            <a:fld id="{55A17DC7-5FA3-4B0E-8E6A-F6882B79CF07}" type="slidenum">
              <a:rPr lang="en-US" smtClean="0"/>
              <a:pPr/>
              <a:t>‹#›</a:t>
            </a:fld>
            <a:endParaRPr lang="en-US"/>
          </a:p>
        </p:txBody>
      </p:sp>
    </p:spTree>
    <p:extLst>
      <p:ext uri="{BB962C8B-B14F-4D97-AF65-F5344CB8AC3E}">
        <p14:creationId xmlns:p14="http://schemas.microsoft.com/office/powerpoint/2010/main" val="1219095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72C77E45-76C1-48AC-8770-A01EE13E3D9C}" type="datetimeFigureOut">
              <a:rPr lang="en-US" smtClean="0"/>
              <a:pPr/>
              <a:t>11/8/2019</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76308B8D-8E1E-4C22-9F0A-2468901663B5}" type="slidenum">
              <a:rPr lang="en-US" smtClean="0"/>
              <a:pPr/>
              <a:t>‹#›</a:t>
            </a:fld>
            <a:endParaRPr lang="en-US"/>
          </a:p>
        </p:txBody>
      </p:sp>
    </p:spTree>
    <p:extLst>
      <p:ext uri="{BB962C8B-B14F-4D97-AF65-F5344CB8AC3E}">
        <p14:creationId xmlns:p14="http://schemas.microsoft.com/office/powerpoint/2010/main" val="3193002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comp.dit.ie/bmacnamee/gaip.ht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a:t>
            </a:r>
            <a:r>
              <a:rPr lang="en-US" baseline="0" dirty="0" smtClean="0"/>
              <a:t> slides can be improved more from …temp\631S09_lec18motionMore.ppt</a:t>
            </a:r>
            <a:endParaRPr lang="en-US" dirty="0" smtClean="0"/>
          </a:p>
          <a:p>
            <a:r>
              <a:rPr lang="en-US" smtClean="0">
                <a:hlinkClick r:id="rId3"/>
              </a:rPr>
              <a:t>http://www-ee.uta.edu/dip/Courses/EE5356/</a:t>
            </a:r>
          </a:p>
          <a:p>
            <a:r>
              <a:rPr lang="en-US" dirty="0" smtClean="0">
                <a:hlinkClick r:id="rId3"/>
              </a:rPr>
              <a:t>http://www.comp.dit.ie/bmacnamee/gaip.htm</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1</a:t>
            </a:fld>
            <a:endParaRPr lang="en-US"/>
          </a:p>
        </p:txBody>
      </p:sp>
    </p:spTree>
    <p:extLst>
      <p:ext uri="{BB962C8B-B14F-4D97-AF65-F5344CB8AC3E}">
        <p14:creationId xmlns:p14="http://schemas.microsoft.com/office/powerpoint/2010/main" val="34312233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dirty="0" smtClean="0"/>
              <a:t>'</a:t>
            </a:r>
            <a:r>
              <a:rPr lang="en-US" sz="1200" dirty="0" err="1" smtClean="0"/>
              <a:t>nonreflective</a:t>
            </a:r>
            <a:r>
              <a:rPr lang="en-US" sz="1200" dirty="0" smtClean="0"/>
              <a:t> similarity‘: other options are ‘affine’ (needs at least 3 points) and others</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37</a:t>
            </a:fld>
            <a:endParaRPr lang="en-US"/>
          </a:p>
        </p:txBody>
      </p:sp>
    </p:spTree>
    <p:extLst>
      <p:ext uri="{BB962C8B-B14F-4D97-AF65-F5344CB8AC3E}">
        <p14:creationId xmlns:p14="http://schemas.microsoft.com/office/powerpoint/2010/main" val="3649951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dirty="0" smtClean="0"/>
              <a:t>'</a:t>
            </a:r>
            <a:r>
              <a:rPr lang="en-US" sz="1200" dirty="0" err="1" smtClean="0"/>
              <a:t>nonreflective</a:t>
            </a:r>
            <a:r>
              <a:rPr lang="en-US" sz="1200" dirty="0" smtClean="0"/>
              <a:t> similarity‘: other options are ‘affine’ needs at least 3 points</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38</a:t>
            </a:fld>
            <a:endParaRPr lang="en-US"/>
          </a:p>
        </p:txBody>
      </p:sp>
    </p:spTree>
    <p:extLst>
      <p:ext uri="{BB962C8B-B14F-4D97-AF65-F5344CB8AC3E}">
        <p14:creationId xmlns:p14="http://schemas.microsoft.com/office/powerpoint/2010/main" val="3649951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dirty="0" smtClean="0"/>
              <a:t>'</a:t>
            </a:r>
            <a:r>
              <a:rPr lang="en-US" sz="1200" dirty="0" err="1" smtClean="0"/>
              <a:t>nonreflective</a:t>
            </a:r>
            <a:r>
              <a:rPr lang="en-US" sz="1200" dirty="0" smtClean="0"/>
              <a:t> similarity‘: other options are ‘affine’ needs at least 3 points</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39</a:t>
            </a:fld>
            <a:endParaRPr lang="en-US"/>
          </a:p>
        </p:txBody>
      </p:sp>
    </p:spTree>
    <p:extLst>
      <p:ext uri="{BB962C8B-B14F-4D97-AF65-F5344CB8AC3E}">
        <p14:creationId xmlns:p14="http://schemas.microsoft.com/office/powerpoint/2010/main" val="3649951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dirty="0" smtClean="0"/>
              <a:t>'</a:t>
            </a:r>
            <a:r>
              <a:rPr lang="en-US" sz="1200" dirty="0" err="1" smtClean="0"/>
              <a:t>nonreflective</a:t>
            </a:r>
            <a:r>
              <a:rPr lang="en-US" sz="1200" dirty="0" smtClean="0"/>
              <a:t> similarity‘: other options are ‘affine’ needs at least 3 points</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40</a:t>
            </a:fld>
            <a:endParaRPr lang="en-US"/>
          </a:p>
        </p:txBody>
      </p:sp>
    </p:spTree>
    <p:extLst>
      <p:ext uri="{BB962C8B-B14F-4D97-AF65-F5344CB8AC3E}">
        <p14:creationId xmlns:p14="http://schemas.microsoft.com/office/powerpoint/2010/main" val="3649951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dirty="0" smtClean="0"/>
              <a:t>'</a:t>
            </a:r>
            <a:r>
              <a:rPr lang="en-US" sz="1200" dirty="0" err="1" smtClean="0"/>
              <a:t>nonreflective</a:t>
            </a:r>
            <a:r>
              <a:rPr lang="en-US" sz="1200" dirty="0" smtClean="0"/>
              <a:t> similarity‘: other options are ‘affine’ needs at least 3 points</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41</a:t>
            </a:fld>
            <a:endParaRPr lang="en-US"/>
          </a:p>
        </p:txBody>
      </p:sp>
    </p:spTree>
    <p:extLst>
      <p:ext uri="{BB962C8B-B14F-4D97-AF65-F5344CB8AC3E}">
        <p14:creationId xmlns:p14="http://schemas.microsoft.com/office/powerpoint/2010/main" val="3649951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dirty="0" smtClean="0"/>
              <a:t>MATLAB</a:t>
            </a:r>
            <a:r>
              <a:rPr lang="en-US" sz="1200" baseline="0" dirty="0" smtClean="0"/>
              <a:t> R2012a</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42</a:t>
            </a:fld>
            <a:endParaRPr lang="en-US"/>
          </a:p>
        </p:txBody>
      </p:sp>
    </p:spTree>
    <p:extLst>
      <p:ext uri="{BB962C8B-B14F-4D97-AF65-F5344CB8AC3E}">
        <p14:creationId xmlns:p14="http://schemas.microsoft.com/office/powerpoint/2010/main" val="3458015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smtClean="0"/>
              <a:t>Hint: </a:t>
            </a:r>
            <a:r>
              <a:rPr lang="en-US" dirty="0" err="1" smtClean="0"/>
              <a:t>MatLab</a:t>
            </a:r>
            <a:r>
              <a:rPr lang="en-US" dirty="0" smtClean="0"/>
              <a:t> demo</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43</a:t>
            </a:fld>
            <a:endParaRPr lang="en-US"/>
          </a:p>
        </p:txBody>
      </p:sp>
    </p:spTree>
    <p:extLst>
      <p:ext uri="{BB962C8B-B14F-4D97-AF65-F5344CB8AC3E}">
        <p14:creationId xmlns:p14="http://schemas.microsoft.com/office/powerpoint/2010/main" val="99029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2</a:t>
            </a:fld>
            <a:endParaRPr lang="en-US"/>
          </a:p>
        </p:txBody>
      </p:sp>
    </p:spTree>
    <p:extLst>
      <p:ext uri="{BB962C8B-B14F-4D97-AF65-F5344CB8AC3E}">
        <p14:creationId xmlns:p14="http://schemas.microsoft.com/office/powerpoint/2010/main" val="3821928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err="1" smtClean="0"/>
              <a:t>MatLab</a:t>
            </a:r>
            <a:r>
              <a:rPr lang="en-US" dirty="0" smtClean="0"/>
              <a:t> Demo</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21</a:t>
            </a:fld>
            <a:endParaRPr lang="en-US"/>
          </a:p>
        </p:txBody>
      </p:sp>
    </p:spTree>
    <p:extLst>
      <p:ext uri="{BB962C8B-B14F-4D97-AF65-F5344CB8AC3E}">
        <p14:creationId xmlns:p14="http://schemas.microsoft.com/office/powerpoint/2010/main" val="364995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smtClean="0"/>
              <a:t>Note: Matrix</a:t>
            </a:r>
            <a:r>
              <a:rPr lang="en-US" baseline="0" dirty="0" smtClean="0"/>
              <a:t> needs to be verified. It is not matching with previous</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24</a:t>
            </a:fld>
            <a:endParaRPr lang="en-US"/>
          </a:p>
        </p:txBody>
      </p:sp>
    </p:spTree>
    <p:extLst>
      <p:ext uri="{BB962C8B-B14F-4D97-AF65-F5344CB8AC3E}">
        <p14:creationId xmlns:p14="http://schemas.microsoft.com/office/powerpoint/2010/main" val="399118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err="1" smtClean="0"/>
              <a:t>MatLab</a:t>
            </a:r>
            <a:r>
              <a:rPr lang="en-US" smtClean="0"/>
              <a:t> Demo</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32</a:t>
            </a:fld>
            <a:endParaRPr lang="en-US"/>
          </a:p>
        </p:txBody>
      </p:sp>
    </p:spTree>
    <p:extLst>
      <p:ext uri="{BB962C8B-B14F-4D97-AF65-F5344CB8AC3E}">
        <p14:creationId xmlns:p14="http://schemas.microsoft.com/office/powerpoint/2010/main" val="3649951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err="1" smtClean="0"/>
              <a:t>MatLab</a:t>
            </a:r>
            <a:r>
              <a:rPr lang="en-US" smtClean="0"/>
              <a:t> Demo</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33</a:t>
            </a:fld>
            <a:endParaRPr lang="en-US"/>
          </a:p>
        </p:txBody>
      </p:sp>
    </p:spTree>
    <p:extLst>
      <p:ext uri="{BB962C8B-B14F-4D97-AF65-F5344CB8AC3E}">
        <p14:creationId xmlns:p14="http://schemas.microsoft.com/office/powerpoint/2010/main" val="364995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err="1" smtClean="0"/>
              <a:t>MatLab</a:t>
            </a:r>
            <a:r>
              <a:rPr lang="en-US" smtClean="0"/>
              <a:t> Demo</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34</a:t>
            </a:fld>
            <a:endParaRPr lang="en-US"/>
          </a:p>
        </p:txBody>
      </p:sp>
    </p:spTree>
    <p:extLst>
      <p:ext uri="{BB962C8B-B14F-4D97-AF65-F5344CB8AC3E}">
        <p14:creationId xmlns:p14="http://schemas.microsoft.com/office/powerpoint/2010/main" val="3649951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228600" indent="-228600">
              <a:buAutoNum type="alphaLcParenR"/>
            </a:pPr>
            <a:r>
              <a:rPr lang="en-US" dirty="0" smtClean="0"/>
              <a:t>Select a point on the top left fig</a:t>
            </a:r>
          </a:p>
          <a:p>
            <a:pPr marL="228600" indent="-228600">
              <a:buAutoNum type="alphaLcParenR"/>
            </a:pPr>
            <a:r>
              <a:rPr lang="en-US" dirty="0" smtClean="0"/>
              <a:t>Select the</a:t>
            </a:r>
            <a:r>
              <a:rPr lang="en-US" baseline="0" dirty="0" smtClean="0"/>
              <a:t> relevant </a:t>
            </a:r>
            <a:r>
              <a:rPr lang="en-US" dirty="0" smtClean="0"/>
              <a:t>point on the top right fig</a:t>
            </a:r>
          </a:p>
          <a:p>
            <a:pPr marL="0" indent="0">
              <a:buNone/>
            </a:pPr>
            <a:r>
              <a:rPr lang="en-US" dirty="0" smtClean="0"/>
              <a:t>c) Select another point on the top left fig</a:t>
            </a:r>
          </a:p>
          <a:p>
            <a:pPr marL="0" indent="0">
              <a:buNone/>
            </a:pPr>
            <a:r>
              <a:rPr lang="en-US" dirty="0" smtClean="0"/>
              <a:t>d) Select the</a:t>
            </a:r>
            <a:r>
              <a:rPr lang="en-US" baseline="0" dirty="0" smtClean="0"/>
              <a:t> relevant </a:t>
            </a:r>
            <a:r>
              <a:rPr lang="en-US" dirty="0" smtClean="0"/>
              <a:t>point on the top right fig</a:t>
            </a:r>
          </a:p>
          <a:p>
            <a:pPr marL="0" indent="0">
              <a:buNone/>
            </a:pPr>
            <a:r>
              <a:rPr lang="en-US" dirty="0" smtClean="0"/>
              <a:t>File-&gt;Export points to workspace</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35</a:t>
            </a:fld>
            <a:endParaRPr lang="en-US"/>
          </a:p>
        </p:txBody>
      </p:sp>
    </p:spTree>
    <p:extLst>
      <p:ext uri="{BB962C8B-B14F-4D97-AF65-F5344CB8AC3E}">
        <p14:creationId xmlns:p14="http://schemas.microsoft.com/office/powerpoint/2010/main" val="3450383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err="1" smtClean="0"/>
              <a:t>MatLab</a:t>
            </a:r>
            <a:r>
              <a:rPr lang="en-US" smtClean="0"/>
              <a:t> Demo</a:t>
            </a:r>
            <a:endParaRPr lang="en-US" dirty="0"/>
          </a:p>
        </p:txBody>
      </p:sp>
      <p:sp>
        <p:nvSpPr>
          <p:cNvPr id="4" name="Slide Number Placeholder 3"/>
          <p:cNvSpPr>
            <a:spLocks noGrp="1"/>
          </p:cNvSpPr>
          <p:nvPr>
            <p:ph type="sldNum" sz="quarter" idx="10"/>
          </p:nvPr>
        </p:nvSpPr>
        <p:spPr/>
        <p:txBody>
          <a:bodyPr/>
          <a:lstStyle/>
          <a:p>
            <a:fld id="{76308B8D-8E1E-4C22-9F0A-2468901663B5}" type="slidenum">
              <a:rPr lang="en-US" smtClean="0"/>
              <a:pPr/>
              <a:t>36</a:t>
            </a:fld>
            <a:endParaRPr lang="en-US"/>
          </a:p>
        </p:txBody>
      </p:sp>
    </p:spTree>
    <p:extLst>
      <p:ext uri="{BB962C8B-B14F-4D97-AF65-F5344CB8AC3E}">
        <p14:creationId xmlns:p14="http://schemas.microsoft.com/office/powerpoint/2010/main" val="3649951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9581" y="142852"/>
            <a:ext cx="10458451" cy="857256"/>
          </a:xfrm>
        </p:spPr>
        <p:txBody>
          <a:bodyPr>
            <a:normAutofit/>
          </a:bodyPr>
          <a:lstStyle>
            <a:lvl1pPr algn="l">
              <a:defRPr sz="4400"/>
            </a:lvl1pPr>
          </a:lstStyle>
          <a:p>
            <a:r>
              <a:rPr lang="en-US" dirty="0" smtClean="0"/>
              <a:t>Click to edit Master title style</a:t>
            </a:r>
            <a:endParaRPr lang="en-US" dirty="0"/>
          </a:p>
        </p:txBody>
      </p:sp>
      <p:sp>
        <p:nvSpPr>
          <p:cNvPr id="3" name="Subtitle 2"/>
          <p:cNvSpPr>
            <a:spLocks noGrp="1"/>
          </p:cNvSpPr>
          <p:nvPr>
            <p:ph type="subTitle" idx="1"/>
          </p:nvPr>
        </p:nvSpPr>
        <p:spPr>
          <a:xfrm>
            <a:off x="190459" y="1285860"/>
            <a:ext cx="11715832" cy="535785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xfrm>
            <a:off x="1219200" y="6324600"/>
            <a:ext cx="2540000" cy="457200"/>
          </a:xfrm>
          <a:prstGeom prst="rect">
            <a:avLst/>
          </a:prstGeom>
          <a:ln/>
        </p:spPr>
        <p:txBody>
          <a:bodyPr/>
          <a:lstStyle>
            <a:lvl1pPr>
              <a:defRPr/>
            </a:lvl1pPr>
          </a:lstStyle>
          <a:p>
            <a:pPr>
              <a:defRPr/>
            </a:pPr>
            <a:endParaRPr lang="th-TH"/>
          </a:p>
        </p:txBody>
      </p:sp>
      <p:sp>
        <p:nvSpPr>
          <p:cNvPr id="5" name="Rectangle 12"/>
          <p:cNvSpPr>
            <a:spLocks noGrp="1" noChangeArrowheads="1"/>
          </p:cNvSpPr>
          <p:nvPr>
            <p:ph type="ftr" sz="quarter" idx="11"/>
          </p:nvPr>
        </p:nvSpPr>
        <p:spPr>
          <a:xfrm>
            <a:off x="4470400" y="6324600"/>
            <a:ext cx="3860800" cy="457200"/>
          </a:xfrm>
          <a:prstGeom prst="rect">
            <a:avLst/>
          </a:prstGeom>
          <a:ln/>
        </p:spPr>
        <p:txBody>
          <a:bodyPr/>
          <a:lstStyle>
            <a:lvl1pPr>
              <a:defRPr/>
            </a:lvl1pPr>
          </a:lstStyle>
          <a:p>
            <a:pPr>
              <a:defRPr/>
            </a:pPr>
            <a:endParaRPr lang="th-TH"/>
          </a:p>
        </p:txBody>
      </p:sp>
      <p:sp>
        <p:nvSpPr>
          <p:cNvPr id="6" name="Rectangle 13"/>
          <p:cNvSpPr>
            <a:spLocks noGrp="1" noChangeArrowheads="1"/>
          </p:cNvSpPr>
          <p:nvPr>
            <p:ph type="sldNum" sz="quarter" idx="12"/>
          </p:nvPr>
        </p:nvSpPr>
        <p:spPr>
          <a:xfrm>
            <a:off x="9042400" y="6324600"/>
            <a:ext cx="2540000" cy="457200"/>
          </a:xfrm>
          <a:prstGeom prst="rect">
            <a:avLst/>
          </a:prstGeom>
          <a:ln/>
        </p:spPr>
        <p:txBody>
          <a:bodyPr/>
          <a:lstStyle>
            <a:lvl1pPr>
              <a:defRPr/>
            </a:lvl1pPr>
          </a:lstStyle>
          <a:p>
            <a:pPr>
              <a:defRPr/>
            </a:pPr>
            <a:fld id="{734235E4-7E4F-4E21-B451-3954ADC1CD4B}" type="slidenum">
              <a:rPr lang="en-US"/>
              <a:pPr>
                <a:defRPr/>
              </a:pPr>
              <a:t>‹#›</a:t>
            </a:fld>
            <a:endParaRPr lang="th-TH"/>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8000" y="1414198"/>
            <a:ext cx="11173883" cy="750205"/>
          </a:xfrm>
        </p:spPr>
        <p:txBody>
          <a:bodyPr>
            <a:normAutofit/>
          </a:bodyPr>
          <a:lstStyle>
            <a:lvl1pPr algn="l" rtl="0" fontAlgn="base">
              <a:lnSpc>
                <a:spcPct val="90000"/>
              </a:lnSpc>
              <a:spcBef>
                <a:spcPct val="0"/>
              </a:spcBef>
              <a:spcAft>
                <a:spcPct val="0"/>
              </a:spcAft>
              <a:defRPr lang="en-US" sz="3600" spc="-300" dirty="0">
                <a:ln w="3175">
                  <a:noFill/>
                </a:ln>
                <a:solidFill>
                  <a:schemeClr val="tx1"/>
                </a:solidFill>
                <a:effectLst/>
                <a:latin typeface="Kalinga" pitchFamily="34" charset="0"/>
                <a:ea typeface="+mn-ea"/>
                <a:cs typeface="Kalinga"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508000" y="2600062"/>
            <a:ext cx="11173883" cy="2076450"/>
          </a:xfrm>
        </p:spPr>
        <p:txBody>
          <a:bodyPr/>
          <a:lstStyle>
            <a:lvl1pPr>
              <a:buFontTx/>
              <a:buBlip>
                <a:blip r:embed="rId2"/>
              </a:buBlip>
              <a:defRPr/>
            </a:lvl1pPr>
            <a:lvl2pPr>
              <a:buFontTx/>
              <a:buBlip>
                <a:blip r:embed="rId3"/>
              </a:buBlip>
              <a:defRPr/>
            </a:lvl2pPr>
            <a:lvl3pPr>
              <a:buFontTx/>
              <a:buBlip>
                <a:blip r:embed="rId3"/>
              </a:buBlip>
              <a:defRPr/>
            </a:lvl3pPr>
            <a:lvl4pPr>
              <a:buFontTx/>
              <a:buBlip>
                <a:blip r:embed="rId3"/>
              </a:buBlip>
              <a:defRPr/>
            </a:lvl4pPr>
            <a:lvl5pPr>
              <a:buFontTx/>
              <a:buBlip>
                <a:blip r:embed="rId3"/>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70378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0459" y="71414"/>
            <a:ext cx="10001320" cy="92869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90459" y="1285860"/>
            <a:ext cx="11715832" cy="550072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 Second level</a:t>
            </a:r>
          </a:p>
          <a:p>
            <a:pPr lvl="2"/>
            <a:r>
              <a:rPr lang="en-US" dirty="0" smtClean="0"/>
              <a:t> Third level</a:t>
            </a:r>
          </a:p>
          <a:p>
            <a:pPr lvl="3"/>
            <a:r>
              <a:rPr lang="en-US" dirty="0" smtClean="0"/>
              <a:t>Fourth level</a:t>
            </a:r>
          </a:p>
          <a:p>
            <a:pPr lvl="4"/>
            <a:r>
              <a:rPr lang="en-US" dirty="0" smtClean="0"/>
              <a:t>Fifth level</a:t>
            </a:r>
            <a:endParaRPr lang="en-US" dirty="0"/>
          </a:p>
        </p:txBody>
      </p:sp>
      <p:sp>
        <p:nvSpPr>
          <p:cNvPr id="9" name="Rectangle 8"/>
          <p:cNvSpPr/>
          <p:nvPr userDrawn="1"/>
        </p:nvSpPr>
        <p:spPr>
          <a:xfrm>
            <a:off x="190501" y="1071546"/>
            <a:ext cx="11049035" cy="7143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881463" y="8872"/>
            <a:ext cx="1043722" cy="1062674"/>
          </a:xfrm>
          <a:prstGeom prst="rect">
            <a:avLst/>
          </a:prstGeom>
        </p:spPr>
      </p:pic>
      <p:sp>
        <p:nvSpPr>
          <p:cNvPr id="10" name="Text Box 11"/>
          <p:cNvSpPr txBox="1">
            <a:spLocks noChangeArrowheads="1"/>
          </p:cNvSpPr>
          <p:nvPr userDrawn="1"/>
        </p:nvSpPr>
        <p:spPr bwMode="auto">
          <a:xfrm>
            <a:off x="11622509" y="807095"/>
            <a:ext cx="543739" cy="461665"/>
          </a:xfrm>
          <a:prstGeom prst="rect">
            <a:avLst/>
          </a:prstGeom>
          <a:noFill/>
          <a:ln w="9525">
            <a:noFill/>
            <a:miter lim="800000"/>
            <a:headEnd/>
            <a:tailEnd/>
          </a:ln>
          <a:effectLst/>
        </p:spPr>
        <p:txBody>
          <a:bodyPr wrap="none">
            <a:spAutoFit/>
          </a:bodyPr>
          <a:lstStyle/>
          <a:p>
            <a:fld id="{E4FF5167-E4CB-45F3-85CD-7EC8641D6DEE}" type="slidenum">
              <a:rPr lang="en-US" sz="2400" b="1">
                <a:solidFill>
                  <a:srgbClr val="FF0000"/>
                </a:solidFill>
              </a:rPr>
              <a:pPr/>
              <a:t>‹#›</a:t>
            </a:fld>
            <a:endParaRPr lang="en-US" sz="2400" b="1" dirty="0">
              <a:solidFill>
                <a:srgbClr val="FF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spcBef>
          <a:spcPct val="0"/>
        </a:spcBef>
        <a:buNone/>
        <a:defRPr sz="4400" kern="1200">
          <a:solidFill>
            <a:schemeClr val="tx1"/>
          </a:solidFill>
          <a:latin typeface="Times New Roman" pitchFamily="18" charset="0"/>
          <a:ea typeface="+mj-ea"/>
          <a:cs typeface="Times New Roman" pitchFamily="18" charset="0"/>
        </a:defRPr>
      </a:lvl1pPr>
    </p:titleStyle>
    <p:bodyStyle>
      <a:lvl1pPr marL="342900" indent="-342900" algn="just" defTabSz="914400" rtl="0" eaLnBrk="1" latinLnBrk="0" hangingPunct="1">
        <a:spcBef>
          <a:spcPct val="20000"/>
        </a:spcBef>
        <a:buFont typeface="Arial" pitchFamily="34" charset="0"/>
        <a:buNone/>
        <a:defRPr sz="3200" kern="1200">
          <a:solidFill>
            <a:schemeClr val="tx1"/>
          </a:solidFill>
          <a:latin typeface="Times New Roman" pitchFamily="18" charset="0"/>
          <a:ea typeface="+mn-ea"/>
          <a:cs typeface="Times New Roman" pitchFamily="18" charset="0"/>
        </a:defRPr>
      </a:lvl1pPr>
      <a:lvl2pPr marL="742950" indent="-285750" algn="just" defTabSz="914400" rtl="0" eaLnBrk="1" latinLnBrk="0" hangingPunct="1">
        <a:spcBef>
          <a:spcPct val="20000"/>
        </a:spcBef>
        <a:buFont typeface="Wingdings" pitchFamily="2" charset="2"/>
        <a:buChar char="Ø"/>
        <a:defRPr sz="2800" kern="1200">
          <a:solidFill>
            <a:schemeClr val="tx1"/>
          </a:solidFill>
          <a:latin typeface="Times New Roman" pitchFamily="18" charset="0"/>
          <a:ea typeface="+mn-ea"/>
          <a:cs typeface="Times New Roman" pitchFamily="18" charset="0"/>
        </a:defRPr>
      </a:lvl2pPr>
      <a:lvl3pPr marL="1143000" indent="-228600" algn="just" defTabSz="914400" rtl="0" eaLnBrk="1" latinLnBrk="0" hangingPunct="1">
        <a:spcBef>
          <a:spcPct val="20000"/>
        </a:spcBef>
        <a:buFont typeface="Wingdings" pitchFamily="2" charset="2"/>
        <a:buChar char="v"/>
        <a:defRPr sz="2400" kern="1200">
          <a:solidFill>
            <a:schemeClr val="tx1"/>
          </a:solidFill>
          <a:latin typeface="Times New Roman" pitchFamily="18" charset="0"/>
          <a:ea typeface="+mn-ea"/>
          <a:cs typeface="Times New Roman" pitchFamily="18" charset="0"/>
        </a:defRPr>
      </a:lvl3pPr>
      <a:lvl4pPr marL="1600200" indent="-228600" algn="just" defTabSz="914400" rtl="0" eaLnBrk="1" latinLnBrk="0" hangingPunct="1">
        <a:spcBef>
          <a:spcPct val="20000"/>
        </a:spcBef>
        <a:buFont typeface="Wingdings" pitchFamily="2" charset="2"/>
        <a:buChar char="§"/>
        <a:defRPr sz="2000" kern="1200">
          <a:solidFill>
            <a:schemeClr val="tx1"/>
          </a:solidFill>
          <a:latin typeface="Times New Roman" pitchFamily="18" charset="0"/>
          <a:ea typeface="+mn-ea"/>
          <a:cs typeface="Times New Roman" pitchFamily="18" charset="0"/>
        </a:defRPr>
      </a:lvl4pPr>
      <a:lvl5pPr marL="2057400" indent="-228600" algn="just" defTabSz="914400" rtl="0" eaLnBrk="1" latinLnBrk="0" hangingPunct="1">
        <a:spcBef>
          <a:spcPct val="20000"/>
        </a:spcBef>
        <a:buFont typeface="Courier New" pitchFamily="49" charset="0"/>
        <a:buChar char="o"/>
        <a:defRPr sz="2000" kern="120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6.jpe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ideo" Target="file:///D:\2Teaching\2IP\IP2\Ch5-Image%20Preprocessing\bird_garage.wmv" TargetMode="External"/><Relationship Id="rId4" Type="http://schemas.openxmlformats.org/officeDocument/2006/relationships/hyperlink" Target="https://play.google.com/store/apps/details?id=com.intsig.camscanner&amp;hl=en_U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altLang="zh-TW" sz="5400" dirty="0">
                <a:solidFill>
                  <a:srgbClr val="FF0000"/>
                </a:solidFill>
              </a:rPr>
              <a:t>Image Registration</a:t>
            </a:r>
            <a:endParaRPr lang="en-US" sz="5400" dirty="0"/>
          </a:p>
        </p:txBody>
      </p:sp>
      <p:sp>
        <p:nvSpPr>
          <p:cNvPr id="5" name="Rectangle 4"/>
          <p:cNvSpPr>
            <a:spLocks noChangeArrowheads="1"/>
          </p:cNvSpPr>
          <p:nvPr/>
        </p:nvSpPr>
        <p:spPr bwMode="auto">
          <a:xfrm>
            <a:off x="1666844" y="2038197"/>
            <a:ext cx="8707468" cy="2616101"/>
          </a:xfrm>
          <a:prstGeom prst="rect">
            <a:avLst/>
          </a:prstGeom>
          <a:noFill/>
          <a:ln w="9525">
            <a:noFill/>
            <a:miter lim="800000"/>
            <a:headEnd/>
            <a:tailEnd/>
          </a:ln>
        </p:spPr>
        <p:txBody>
          <a:bodyPr wrap="square">
            <a:spAutoFit/>
          </a:bodyPr>
          <a:lstStyle/>
          <a:p>
            <a:pPr>
              <a:spcBef>
                <a:spcPts val="600"/>
              </a:spcBef>
              <a:spcAft>
                <a:spcPts val="600"/>
              </a:spcAft>
            </a:pPr>
            <a:r>
              <a:rPr lang="en-US" sz="2400" b="1" dirty="0">
                <a:latin typeface="Times New Roman" pitchFamily="18" charset="0"/>
                <a:cs typeface="Times New Roman" pitchFamily="18" charset="0"/>
              </a:rPr>
              <a:t>Gonzalez</a:t>
            </a:r>
            <a:r>
              <a:rPr lang="en-US" sz="2400" dirty="0">
                <a:latin typeface="Times New Roman" pitchFamily="18" charset="0"/>
                <a:cs typeface="Times New Roman" pitchFamily="18" charset="0"/>
              </a:rPr>
              <a:t> R. C., Woods R. E., </a:t>
            </a:r>
            <a:r>
              <a:rPr lang="en-US" sz="2400" dirty="0" err="1">
                <a:latin typeface="Times New Roman" pitchFamily="18" charset="0"/>
                <a:cs typeface="Times New Roman" pitchFamily="18" charset="0"/>
              </a:rPr>
              <a:t>Eddins</a:t>
            </a:r>
            <a:r>
              <a:rPr lang="en-US" sz="2400" dirty="0">
                <a:latin typeface="Times New Roman" pitchFamily="18" charset="0"/>
                <a:cs typeface="Times New Roman" pitchFamily="18" charset="0"/>
              </a:rPr>
              <a:t> S. L., </a:t>
            </a:r>
            <a:r>
              <a:rPr lang="en-US" sz="2400" i="1" dirty="0">
                <a:latin typeface="Times New Roman" pitchFamily="18" charset="0"/>
                <a:cs typeface="Times New Roman" pitchFamily="18" charset="0"/>
              </a:rPr>
              <a:t>Digital Image Processing Using </a:t>
            </a:r>
            <a:r>
              <a:rPr lang="en-US" sz="2400" i="1" dirty="0" err="1">
                <a:latin typeface="Times New Roman" pitchFamily="18" charset="0"/>
                <a:cs typeface="Times New Roman" pitchFamily="18" charset="0"/>
              </a:rPr>
              <a:t>Matlab</a:t>
            </a:r>
            <a:r>
              <a:rPr lang="en-US" sz="2400" dirty="0">
                <a:latin typeface="Times New Roman" pitchFamily="18" charset="0"/>
                <a:cs typeface="Times New Roman" pitchFamily="18" charset="0"/>
              </a:rPr>
              <a:t>, Pearson Education, 2</a:t>
            </a:r>
            <a:r>
              <a:rPr lang="en-US" sz="2400" baseline="30000" dirty="0">
                <a:latin typeface="Times New Roman" pitchFamily="18" charset="0"/>
                <a:cs typeface="Times New Roman" pitchFamily="18" charset="0"/>
              </a:rPr>
              <a:t>nd</a:t>
            </a:r>
            <a:r>
              <a:rPr lang="en-US" sz="2400" dirty="0">
                <a:latin typeface="Times New Roman" pitchFamily="18" charset="0"/>
                <a:cs typeface="Times New Roman" pitchFamily="18" charset="0"/>
              </a:rPr>
              <a:t> edition, 2009. (Ch. 5)</a:t>
            </a:r>
          </a:p>
          <a:p>
            <a:pPr>
              <a:spcBef>
                <a:spcPts val="600"/>
              </a:spcBef>
              <a:spcAft>
                <a:spcPts val="600"/>
              </a:spcAft>
            </a:pPr>
            <a:r>
              <a:rPr lang="en-US" sz="2400" b="1" dirty="0">
                <a:latin typeface="Times New Roman" pitchFamily="18" charset="0"/>
                <a:cs typeface="Times New Roman" pitchFamily="18" charset="0"/>
              </a:rPr>
              <a:t>Gonzalez</a:t>
            </a:r>
            <a:r>
              <a:rPr lang="en-US" sz="2400" dirty="0">
                <a:latin typeface="Times New Roman" pitchFamily="18" charset="0"/>
                <a:cs typeface="Times New Roman" pitchFamily="18" charset="0"/>
              </a:rPr>
              <a:t> R. C., Woods R. E., </a:t>
            </a:r>
            <a:r>
              <a:rPr lang="en-US" sz="2400" dirty="0" err="1">
                <a:latin typeface="Times New Roman" pitchFamily="18" charset="0"/>
                <a:cs typeface="Times New Roman" pitchFamily="18" charset="0"/>
              </a:rPr>
              <a:t>Eddins</a:t>
            </a:r>
            <a:r>
              <a:rPr lang="en-US" sz="2400" dirty="0">
                <a:latin typeface="Times New Roman" pitchFamily="18" charset="0"/>
                <a:cs typeface="Times New Roman" pitchFamily="18" charset="0"/>
              </a:rPr>
              <a:t> S. L., </a:t>
            </a:r>
            <a:r>
              <a:rPr lang="en-US" sz="2400" i="1" dirty="0">
                <a:latin typeface="Times New Roman" pitchFamily="18" charset="0"/>
                <a:cs typeface="Times New Roman" pitchFamily="18" charset="0"/>
              </a:rPr>
              <a:t>Digital Image Processing</a:t>
            </a:r>
            <a:r>
              <a:rPr lang="en-US" sz="2400" dirty="0">
                <a:latin typeface="Times New Roman" pitchFamily="18" charset="0"/>
                <a:cs typeface="Times New Roman" pitchFamily="18" charset="0"/>
              </a:rPr>
              <a:t>, Pearson Education, 3</a:t>
            </a:r>
            <a:r>
              <a:rPr lang="en-US" sz="2400" baseline="30000" dirty="0">
                <a:latin typeface="Times New Roman" pitchFamily="18" charset="0"/>
                <a:cs typeface="Times New Roman" pitchFamily="18" charset="0"/>
              </a:rPr>
              <a:t>rd</a:t>
            </a:r>
            <a:r>
              <a:rPr lang="en-US" sz="2400" dirty="0">
                <a:latin typeface="Times New Roman" pitchFamily="18" charset="0"/>
                <a:cs typeface="Times New Roman" pitchFamily="18" charset="0"/>
              </a:rPr>
              <a:t> edition, 2007. (Ch. 2)</a:t>
            </a:r>
          </a:p>
          <a:p>
            <a:pPr>
              <a:spcBef>
                <a:spcPts val="600"/>
              </a:spcBef>
              <a:spcAft>
                <a:spcPts val="600"/>
              </a:spcAft>
            </a:pP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Szeliski</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R., Computer Vision - Algorithms and Applications, Springer, 2011</a:t>
            </a:r>
            <a:r>
              <a:rPr lang="en-US" sz="2400" b="1" dirty="0">
                <a:latin typeface="Times New Roman" pitchFamily="18" charset="0"/>
                <a:cs typeface="Times New Roman" pitchFamily="18" charset="0"/>
              </a:rPr>
              <a:t>. (</a:t>
            </a:r>
            <a:r>
              <a:rPr lang="en-US" sz="2400" dirty="0">
                <a:latin typeface="Times New Roman" pitchFamily="18" charset="0"/>
                <a:cs typeface="Times New Roman" pitchFamily="18" charset="0"/>
              </a:rPr>
              <a:t>Ch. 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905000" y="404665"/>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General affine</a:t>
            </a:r>
          </a:p>
        </p:txBody>
      </p:sp>
      <p:sp>
        <p:nvSpPr>
          <p:cNvPr id="3" name="TextBox 2"/>
          <p:cNvSpPr txBox="1"/>
          <p:nvPr/>
        </p:nvSpPr>
        <p:spPr>
          <a:xfrm>
            <a:off x="1981200" y="1600200"/>
            <a:ext cx="3886200" cy="523220"/>
          </a:xfrm>
          <a:prstGeom prst="rect">
            <a:avLst/>
          </a:prstGeom>
          <a:noFill/>
        </p:spPr>
        <p:txBody>
          <a:bodyPr wrap="square" rtlCol="0">
            <a:spAutoFit/>
          </a:bodyPr>
          <a:lstStyle/>
          <a:p>
            <a:r>
              <a:rPr lang="en-US" sz="2800" dirty="0">
                <a:latin typeface="Times New Roman" pitchFamily="18" charset="0"/>
                <a:cs typeface="Times New Roman" pitchFamily="18" charset="0"/>
              </a:rPr>
              <a:t>We already used these</a:t>
            </a:r>
          </a:p>
        </p:txBody>
      </p:sp>
      <p:pic>
        <p:nvPicPr>
          <p:cNvPr id="1741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3800" y="2624881"/>
            <a:ext cx="413385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3657600" y="2667000"/>
            <a:ext cx="1524000" cy="10327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cxnSp>
        <p:nvCxnSpPr>
          <p:cNvPr id="6" name="Straight Arrow Connector 5"/>
          <p:cNvCxnSpPr>
            <a:stCxn id="3" idx="2"/>
          </p:cNvCxnSpPr>
          <p:nvPr/>
        </p:nvCxnSpPr>
        <p:spPr>
          <a:xfrm>
            <a:off x="3924300" y="2123420"/>
            <a:ext cx="247650" cy="54358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80160" y="5257800"/>
            <a:ext cx="7902040" cy="523220"/>
          </a:xfrm>
          <a:prstGeom prst="rect">
            <a:avLst/>
          </a:prstGeom>
          <a:noFill/>
        </p:spPr>
        <p:txBody>
          <a:bodyPr wrap="square" rtlCol="0">
            <a:spAutoFit/>
          </a:bodyPr>
          <a:lstStyle/>
          <a:p>
            <a:r>
              <a:rPr lang="en-US" sz="2800" dirty="0">
                <a:latin typeface="Times New Roman" pitchFamily="18" charset="0"/>
                <a:cs typeface="Times New Roman" pitchFamily="18" charset="0"/>
              </a:rPr>
              <a:t>How do we compute projective transformations?</a:t>
            </a:r>
          </a:p>
        </p:txBody>
      </p:sp>
    </p:spTree>
    <p:extLst>
      <p:ext uri="{BB962C8B-B14F-4D97-AF65-F5344CB8AC3E}">
        <p14:creationId xmlns:p14="http://schemas.microsoft.com/office/powerpoint/2010/main" val="1239974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905000" y="404665"/>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Homogeneous coordinates</a:t>
            </a: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000" y="2133600"/>
            <a:ext cx="40957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43450" y="4714876"/>
            <a:ext cx="18859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81550" y="5400676"/>
            <a:ext cx="18478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409208" y="4107272"/>
            <a:ext cx="2895600" cy="523220"/>
          </a:xfrm>
          <a:prstGeom prst="rect">
            <a:avLst/>
          </a:prstGeom>
          <a:noFill/>
        </p:spPr>
        <p:txBody>
          <a:bodyPr wrap="square" rtlCol="0">
            <a:spAutoFit/>
          </a:bodyPr>
          <a:lstStyle/>
          <a:p>
            <a:r>
              <a:rPr lang="en-US" sz="2800" dirty="0">
                <a:solidFill>
                  <a:srgbClr val="FF0000"/>
                </a:solidFill>
                <a:latin typeface="Times New Roman" pitchFamily="18" charset="0"/>
                <a:cs typeface="Times New Roman" pitchFamily="18" charset="0"/>
              </a:rPr>
              <a:t>One extra step:</a:t>
            </a:r>
          </a:p>
        </p:txBody>
      </p:sp>
    </p:spTree>
    <p:extLst>
      <p:ext uri="{BB962C8B-B14F-4D97-AF65-F5344CB8AC3E}">
        <p14:creationId xmlns:p14="http://schemas.microsoft.com/office/powerpoint/2010/main" val="3422897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775520" y="404665"/>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Projective transformations</a:t>
            </a:r>
          </a:p>
        </p:txBody>
      </p:sp>
      <p:pic>
        <p:nvPicPr>
          <p:cNvPr id="184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2133600"/>
            <a:ext cx="409575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2286001"/>
            <a:ext cx="18859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58100" y="2971801"/>
            <a:ext cx="184785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809720" y="1230868"/>
            <a:ext cx="6248400" cy="523220"/>
          </a:xfrm>
          <a:prstGeom prst="rect">
            <a:avLst/>
          </a:prstGeom>
          <a:noFill/>
        </p:spPr>
        <p:txBody>
          <a:bodyPr wrap="square" rtlCol="0">
            <a:spAutoFit/>
          </a:bodyPr>
          <a:lstStyle/>
          <a:p>
            <a:r>
              <a:rPr lang="en-US" sz="2800" dirty="0" err="1">
                <a:latin typeface="Times New Roman" pitchFamily="18" charset="0"/>
                <a:cs typeface="Times New Roman" pitchFamily="18" charset="0"/>
              </a:rPr>
              <a:t>Homographies</a:t>
            </a:r>
            <a:r>
              <a:rPr lang="en-US" sz="2800" dirty="0">
                <a:latin typeface="Times New Roman" pitchFamily="18" charset="0"/>
                <a:cs typeface="Times New Roman" pitchFamily="18" charset="0"/>
              </a:rPr>
              <a:t> (8 </a:t>
            </a:r>
            <a:r>
              <a:rPr lang="en-US" sz="2800" dirty="0" err="1">
                <a:latin typeface="Times New Roman" pitchFamily="18" charset="0"/>
                <a:cs typeface="Times New Roman" pitchFamily="18" charset="0"/>
              </a:rPr>
              <a:t>DoF</a:t>
            </a:r>
            <a:r>
              <a:rPr lang="en-US" sz="2800" dirty="0">
                <a:latin typeface="Times New Roman" pitchFamily="18" charset="0"/>
                <a:cs typeface="Times New Roman" pitchFamily="18" charset="0"/>
              </a:rPr>
              <a:t>) </a:t>
            </a:r>
          </a:p>
        </p:txBody>
      </p:sp>
      <p:sp>
        <p:nvSpPr>
          <p:cNvPr id="8" name="TextBox 7"/>
          <p:cNvSpPr txBox="1"/>
          <p:nvPr/>
        </p:nvSpPr>
        <p:spPr>
          <a:xfrm>
            <a:off x="2514600" y="4114801"/>
            <a:ext cx="3886200" cy="461665"/>
          </a:xfrm>
          <a:prstGeom prst="rect">
            <a:avLst/>
          </a:prstGeom>
          <a:noFill/>
        </p:spPr>
        <p:txBody>
          <a:bodyPr wrap="square" rtlCol="0">
            <a:spAutoFit/>
          </a:bodyPr>
          <a:lstStyle/>
          <a:p>
            <a:r>
              <a:rPr lang="en-US" sz="2400" dirty="0">
                <a:latin typeface="Times New Roman" pitchFamily="18" charset="0"/>
                <a:cs typeface="Times New Roman" pitchFamily="18" charset="0"/>
              </a:rPr>
              <a:t>“keystone” distortions</a:t>
            </a:r>
          </a:p>
        </p:txBody>
      </p:sp>
      <p:sp>
        <p:nvSpPr>
          <p:cNvPr id="9" name="Oval 8"/>
          <p:cNvSpPr/>
          <p:nvPr/>
        </p:nvSpPr>
        <p:spPr>
          <a:xfrm>
            <a:off x="2666976" y="3143248"/>
            <a:ext cx="1285884" cy="6429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cxnSp>
        <p:nvCxnSpPr>
          <p:cNvPr id="11" name="Straight Arrow Connector 10"/>
          <p:cNvCxnSpPr/>
          <p:nvPr/>
        </p:nvCxnSpPr>
        <p:spPr>
          <a:xfrm flipH="1" flipV="1">
            <a:off x="3528125" y="3752850"/>
            <a:ext cx="304799" cy="43815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Picture 2" descr="http://thefunnycat.com/wp-content/uploads/2010/05/funny-cat-figh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1" y="4800600"/>
            <a:ext cx="2221181" cy="1665886"/>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a:off x="5181600" y="5404943"/>
            <a:ext cx="7239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16" name="Picture 2" descr="http://thefunnycat.com/wp-content/uploads/2010/05/funny-cat-figh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4876800"/>
            <a:ext cx="1905000" cy="1428750"/>
          </a:xfrm>
          <a:prstGeom prst="rect">
            <a:avLst/>
          </a:prstGeom>
          <a:noFill/>
          <a:scene3d>
            <a:camera prst="perspectiveLeft" fov="7200000">
              <a:rot lat="0" lon="3000000" rev="0"/>
            </a:camera>
            <a:lightRig rig="threePt" dir="t"/>
          </a:scene3d>
          <a:extLst>
            <a:ext uri="{909E8E84-426E-40DD-AFC4-6F175D3DCCD1}">
              <a14:hiddenFill xmlns:a14="http://schemas.microsoft.com/office/drawing/2010/main">
                <a:solidFill>
                  <a:srgbClr val="FFFFFF"/>
                </a:solidFill>
              </a14:hiddenFill>
            </a:ext>
          </a:extLst>
        </p:spPr>
      </p:pic>
      <p:pic>
        <p:nvPicPr>
          <p:cNvPr id="17" name="Picture 2" descr="http://thefunnycat.com/wp-content/uploads/2010/05/funny-cat-figh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76162" y="4800600"/>
            <a:ext cx="1653639" cy="1665886"/>
          </a:xfrm>
          <a:prstGeom prst="rect">
            <a:avLst/>
          </a:prstGeom>
          <a:noFill/>
          <a:scene3d>
            <a:camera prst="perspectiveLeft" fov="7200000">
              <a:rot lat="3000000" lon="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1993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822648" y="476673"/>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Finding the transformation</a:t>
            </a:r>
          </a:p>
        </p:txBody>
      </p:sp>
      <p:pic>
        <p:nvPicPr>
          <p:cNvPr id="19458" name="Picture 2" descr="C:\data\InterestPointEval\Graffiti\img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7125" y="1771338"/>
            <a:ext cx="3717925" cy="2974340"/>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C:\data\InterestPointEval\Graffiti\img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1924" y="1771338"/>
            <a:ext cx="3717925" cy="29743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051248" y="5006971"/>
            <a:ext cx="7924800" cy="461665"/>
          </a:xfrm>
          <a:prstGeom prst="rect">
            <a:avLst/>
          </a:prstGeom>
          <a:noFill/>
        </p:spPr>
        <p:txBody>
          <a:bodyPr wrap="square" rtlCol="0">
            <a:spAutoFit/>
          </a:bodyPr>
          <a:lstStyle/>
          <a:p>
            <a:r>
              <a:rPr lang="en-US" sz="2400" dirty="0">
                <a:latin typeface="Times New Roman" pitchFamily="18" charset="0"/>
                <a:cs typeface="Times New Roman" pitchFamily="18" charset="0"/>
              </a:rPr>
              <a:t>How can we find the transformation between these images?</a:t>
            </a:r>
          </a:p>
        </p:txBody>
      </p:sp>
    </p:spTree>
    <p:extLst>
      <p:ext uri="{BB962C8B-B14F-4D97-AF65-F5344CB8AC3E}">
        <p14:creationId xmlns:p14="http://schemas.microsoft.com/office/powerpoint/2010/main" val="4150359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775520" y="476673"/>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Finding the transformation</a:t>
            </a:r>
          </a:p>
        </p:txBody>
      </p:sp>
      <p:sp>
        <p:nvSpPr>
          <p:cNvPr id="15" name="TextBox 14"/>
          <p:cNvSpPr txBox="1"/>
          <p:nvPr/>
        </p:nvSpPr>
        <p:spPr>
          <a:xfrm>
            <a:off x="2362200" y="1828801"/>
            <a:ext cx="7543800" cy="2062103"/>
          </a:xfrm>
          <a:prstGeom prst="rect">
            <a:avLst/>
          </a:prstGeom>
          <a:noFill/>
        </p:spPr>
        <p:txBody>
          <a:bodyPr wrap="square" rtlCol="0">
            <a:spAutoFit/>
          </a:bodyPr>
          <a:lstStyle/>
          <a:p>
            <a:r>
              <a:rPr lang="en-US" sz="3200" dirty="0">
                <a:latin typeface="Times New Roman" pitchFamily="18" charset="0"/>
                <a:cs typeface="Times New Roman" pitchFamily="18" charset="0"/>
              </a:rPr>
              <a:t>Translation 	= 	2 degrees of freedom</a:t>
            </a:r>
          </a:p>
          <a:p>
            <a:r>
              <a:rPr lang="en-US" sz="3200" dirty="0">
                <a:latin typeface="Times New Roman" pitchFamily="18" charset="0"/>
                <a:cs typeface="Times New Roman" pitchFamily="18" charset="0"/>
              </a:rPr>
              <a:t>Similarity 		= 	4 degrees of freedom</a:t>
            </a:r>
          </a:p>
          <a:p>
            <a:r>
              <a:rPr lang="en-US" sz="3200" dirty="0">
                <a:latin typeface="Times New Roman" pitchFamily="18" charset="0"/>
                <a:cs typeface="Times New Roman" pitchFamily="18" charset="0"/>
              </a:rPr>
              <a:t>Affine 		= 	6 degrees of freedom</a:t>
            </a:r>
          </a:p>
          <a:p>
            <a:r>
              <a:rPr lang="en-US" sz="3200" dirty="0" err="1">
                <a:latin typeface="Times New Roman" pitchFamily="18" charset="0"/>
                <a:cs typeface="Times New Roman" pitchFamily="18" charset="0"/>
              </a:rPr>
              <a:t>Homography</a:t>
            </a:r>
            <a:r>
              <a:rPr lang="en-US" sz="3200" dirty="0">
                <a:latin typeface="Times New Roman" pitchFamily="18" charset="0"/>
                <a:cs typeface="Times New Roman" pitchFamily="18" charset="0"/>
              </a:rPr>
              <a:t> 	= 	8 degrees of freedom</a:t>
            </a:r>
          </a:p>
        </p:txBody>
      </p:sp>
      <p:sp>
        <p:nvSpPr>
          <p:cNvPr id="4" name="TextBox 3"/>
          <p:cNvSpPr txBox="1"/>
          <p:nvPr/>
        </p:nvSpPr>
        <p:spPr>
          <a:xfrm>
            <a:off x="2342408" y="4568057"/>
            <a:ext cx="7543800" cy="1077218"/>
          </a:xfrm>
          <a:prstGeom prst="rect">
            <a:avLst/>
          </a:prstGeom>
          <a:noFill/>
        </p:spPr>
        <p:txBody>
          <a:bodyPr wrap="square" rtlCol="0">
            <a:spAutoFit/>
          </a:bodyPr>
          <a:lstStyle/>
          <a:p>
            <a:r>
              <a:rPr lang="en-US" sz="3200" dirty="0">
                <a:latin typeface="Times New Roman" pitchFamily="18" charset="0"/>
                <a:cs typeface="Times New Roman" pitchFamily="18" charset="0"/>
              </a:rPr>
              <a:t>How many corresponding points do we need to solve?</a:t>
            </a:r>
          </a:p>
        </p:txBody>
      </p:sp>
    </p:spTree>
    <p:extLst>
      <p:ext uri="{BB962C8B-B14F-4D97-AF65-F5344CB8AC3E}">
        <p14:creationId xmlns:p14="http://schemas.microsoft.com/office/powerpoint/2010/main" val="2615835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Registration</a:t>
            </a:r>
            <a:endParaRPr lang="en-US" dirty="0"/>
          </a:p>
        </p:txBody>
      </p:sp>
      <p:sp>
        <p:nvSpPr>
          <p:cNvPr id="4" name="Rectangle 3"/>
          <p:cNvSpPr txBox="1">
            <a:spLocks noChangeArrowheads="1"/>
          </p:cNvSpPr>
          <p:nvPr/>
        </p:nvSpPr>
        <p:spPr bwMode="auto">
          <a:xfrm>
            <a:off x="135216" y="1376171"/>
            <a:ext cx="5127848"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Gill Sans Ultra Bold Condensed" pitchFamily="34" charset="0"/>
              </a:defRPr>
            </a:lvl1pPr>
            <a:lvl2pPr marL="742950" indent="-285750">
              <a:defRPr>
                <a:solidFill>
                  <a:schemeClr val="tx1"/>
                </a:solidFill>
                <a:latin typeface="Gill Sans Ultra Bold Condensed" pitchFamily="34" charset="0"/>
              </a:defRPr>
            </a:lvl2pPr>
            <a:lvl3pPr marL="1143000" indent="-228600">
              <a:defRPr>
                <a:solidFill>
                  <a:schemeClr val="tx1"/>
                </a:solidFill>
                <a:latin typeface="Gill Sans Ultra Bold Condensed" pitchFamily="34" charset="0"/>
              </a:defRPr>
            </a:lvl3pPr>
            <a:lvl4pPr marL="1600200" indent="-228600">
              <a:defRPr>
                <a:solidFill>
                  <a:schemeClr val="tx1"/>
                </a:solidFill>
                <a:latin typeface="Gill Sans Ultra Bold Condensed" pitchFamily="34" charset="0"/>
              </a:defRPr>
            </a:lvl4pPr>
            <a:lvl5pPr marL="2057400" indent="-228600">
              <a:defRPr>
                <a:solidFill>
                  <a:schemeClr val="tx1"/>
                </a:solidFill>
                <a:latin typeface="Gill Sans Ultra Bold Condensed" pitchFamily="34" charset="0"/>
              </a:defRPr>
            </a:lvl5pPr>
            <a:lvl6pPr marL="2514600" indent="-228600" eaLnBrk="0" fontAlgn="base" hangingPunct="0">
              <a:spcBef>
                <a:spcPct val="0"/>
              </a:spcBef>
              <a:spcAft>
                <a:spcPct val="0"/>
              </a:spcAft>
              <a:defRPr>
                <a:solidFill>
                  <a:schemeClr val="tx1"/>
                </a:solidFill>
                <a:latin typeface="Gill Sans Ultra Bold Condensed" pitchFamily="34" charset="0"/>
              </a:defRPr>
            </a:lvl6pPr>
            <a:lvl7pPr marL="2971800" indent="-228600" eaLnBrk="0" fontAlgn="base" hangingPunct="0">
              <a:spcBef>
                <a:spcPct val="0"/>
              </a:spcBef>
              <a:spcAft>
                <a:spcPct val="0"/>
              </a:spcAft>
              <a:defRPr>
                <a:solidFill>
                  <a:schemeClr val="tx1"/>
                </a:solidFill>
                <a:latin typeface="Gill Sans Ultra Bold Condensed" pitchFamily="34" charset="0"/>
              </a:defRPr>
            </a:lvl7pPr>
            <a:lvl8pPr marL="3429000" indent="-228600" eaLnBrk="0" fontAlgn="base" hangingPunct="0">
              <a:spcBef>
                <a:spcPct val="0"/>
              </a:spcBef>
              <a:spcAft>
                <a:spcPct val="0"/>
              </a:spcAft>
              <a:defRPr>
                <a:solidFill>
                  <a:schemeClr val="tx1"/>
                </a:solidFill>
                <a:latin typeface="Gill Sans Ultra Bold Condensed" pitchFamily="34" charset="0"/>
              </a:defRPr>
            </a:lvl8pPr>
            <a:lvl9pPr marL="3886200" indent="-228600" eaLnBrk="0" fontAlgn="base" hangingPunct="0">
              <a:spcBef>
                <a:spcPct val="0"/>
              </a:spcBef>
              <a:spcAft>
                <a:spcPct val="0"/>
              </a:spcAft>
              <a:defRPr>
                <a:solidFill>
                  <a:schemeClr val="tx1"/>
                </a:solidFill>
                <a:latin typeface="Gill Sans Ultra Bold Condensed" pitchFamily="34" charset="0"/>
              </a:defRPr>
            </a:lvl9pPr>
          </a:lstStyle>
          <a:p>
            <a:pPr marL="457200" indent="-457200">
              <a:buFont typeface="Wingdings" pitchFamily="2" charset="2"/>
              <a:buChar char="q"/>
            </a:pPr>
            <a:r>
              <a:rPr lang="en-US" altLang="zh-TW" sz="3200" dirty="0">
                <a:latin typeface="Times New Roman" pitchFamily="18" charset="0"/>
              </a:rPr>
              <a:t>Intensity Transformation</a:t>
            </a:r>
          </a:p>
          <a:p>
            <a:pPr marL="539750" lvl="1" indent="360363">
              <a:buFont typeface="Courier New" pitchFamily="49" charset="0"/>
              <a:buChar char="o"/>
            </a:pPr>
            <a:r>
              <a:rPr lang="en-US" altLang="zh-TW" sz="3200" dirty="0">
                <a:latin typeface="Times New Roman" pitchFamily="18" charset="0"/>
              </a:rPr>
              <a:t>Image Enhancement</a:t>
            </a:r>
          </a:p>
          <a:p>
            <a:pPr marL="539750" lvl="1" indent="360363">
              <a:buFont typeface="Courier New" pitchFamily="49" charset="0"/>
              <a:buChar char="o"/>
            </a:pPr>
            <a:r>
              <a:rPr lang="en-US" altLang="zh-TW" sz="3200" dirty="0">
                <a:latin typeface="Times New Roman" pitchFamily="18" charset="0"/>
              </a:rPr>
              <a:t>Image Restoration </a:t>
            </a:r>
          </a:p>
          <a:p>
            <a:pPr marL="457200" indent="-457200">
              <a:buFont typeface="Wingdings" pitchFamily="2" charset="2"/>
              <a:buChar char="q"/>
            </a:pPr>
            <a:r>
              <a:rPr lang="en-US" altLang="zh-TW" sz="3200" dirty="0">
                <a:latin typeface="Times New Roman" pitchFamily="18" charset="0"/>
              </a:rPr>
              <a:t>Geometric Transformation</a:t>
            </a:r>
          </a:p>
          <a:p>
            <a:pPr marL="900113" lvl="1" indent="-360363">
              <a:buFont typeface="Courier New" pitchFamily="49" charset="0"/>
              <a:buChar char="o"/>
            </a:pPr>
            <a:r>
              <a:rPr lang="en-US" altLang="zh-TW" sz="3200" dirty="0">
                <a:solidFill>
                  <a:srgbClr val="FF0000"/>
                </a:solidFill>
                <a:latin typeface="Times New Roman" pitchFamily="18" charset="0"/>
              </a:rPr>
              <a:t>Image Registration</a:t>
            </a:r>
          </a:p>
          <a:p>
            <a:pPr marL="900113" lvl="2" indent="-360363">
              <a:buFont typeface="Courier New" pitchFamily="49" charset="0"/>
              <a:buChar char="o"/>
            </a:pPr>
            <a:r>
              <a:rPr lang="en-US" altLang="zh-TW" sz="3200" dirty="0">
                <a:latin typeface="Times New Roman" pitchFamily="18" charset="0"/>
                <a:cs typeface="Times New Roman" pitchFamily="18" charset="0"/>
              </a:rPr>
              <a:t>Camera calibration</a:t>
            </a:r>
          </a:p>
          <a:p>
            <a:pPr marL="900113" lvl="2" indent="-360363">
              <a:buFont typeface="Courier New" pitchFamily="49" charset="0"/>
              <a:buChar char="o"/>
            </a:pPr>
            <a:r>
              <a:rPr lang="en-US" altLang="zh-TW" sz="3200" dirty="0">
                <a:latin typeface="Times New Roman" pitchFamily="18" charset="0"/>
                <a:cs typeface="Times New Roman" pitchFamily="18" charset="0"/>
              </a:rPr>
              <a:t>Distortion estimation</a:t>
            </a:r>
          </a:p>
          <a:p>
            <a:pPr marL="900113" lvl="2" indent="-360363">
              <a:buFont typeface="Courier New" pitchFamily="49" charset="0"/>
              <a:buChar char="o"/>
            </a:pPr>
            <a:r>
              <a:rPr lang="en-US" altLang="zh-TW" sz="3200" dirty="0">
                <a:latin typeface="Times New Roman" pitchFamily="18" charset="0"/>
                <a:cs typeface="Times New Roman" pitchFamily="18" charset="0"/>
              </a:rPr>
              <a:t>Top view transformation</a:t>
            </a:r>
          </a:p>
          <a:p>
            <a:pPr marL="900113" lvl="2" indent="-360363">
              <a:buFont typeface="Courier New" pitchFamily="49" charset="0"/>
              <a:buChar char="o"/>
            </a:pPr>
            <a:r>
              <a:rPr lang="en-US" altLang="zh-TW" sz="3200" dirty="0">
                <a:latin typeface="Times New Roman" pitchFamily="18" charset="0"/>
                <a:cs typeface="Times New Roman" pitchFamily="18" charset="0"/>
              </a:rPr>
              <a:t>Image blending</a:t>
            </a:r>
            <a:endParaRPr lang="en-US" altLang="zh-TW" sz="3200" dirty="0">
              <a:latin typeface="Times New Roman" pitchFamily="18" charset="0"/>
            </a:endParaRPr>
          </a:p>
          <a:p>
            <a:pPr marL="900113" lvl="1" indent="-360363">
              <a:buFont typeface="Courier New" pitchFamily="49" charset="0"/>
              <a:buChar char="o"/>
            </a:pPr>
            <a:r>
              <a:rPr lang="en-US" altLang="zh-TW" sz="3200" dirty="0">
                <a:latin typeface="Times New Roman" pitchFamily="18" charset="0"/>
              </a:rPr>
              <a:t>Document skew</a:t>
            </a:r>
          </a:p>
          <a:p>
            <a:pPr marL="1200150" lvl="1" indent="-457200">
              <a:buFont typeface="Courier New" pitchFamily="49" charset="0"/>
              <a:buChar char="o"/>
            </a:pPr>
            <a:endParaRPr lang="en-US" altLang="zh-TW" sz="3200" dirty="0">
              <a:latin typeface="Times New Roman" pitchFamily="18" charset="0"/>
            </a:endParaRPr>
          </a:p>
        </p:txBody>
      </p:sp>
      <p:pic>
        <p:nvPicPr>
          <p:cNvPr id="5" name="bird_garage.wmv">
            <a:hlinkClick r:id="" action="ppaction://media"/>
          </p:cNvPr>
          <p:cNvPicPr>
            <a:picLocks noRot="1" noChangeAspect="1"/>
          </p:cNvPicPr>
          <p:nvPr>
            <a:videoFile r:link="rId1"/>
          </p:nvPr>
        </p:nvPicPr>
        <p:blipFill>
          <a:blip r:embed="rId3"/>
          <a:srcRect l="12458" t="14608" r="12416" b="15304"/>
          <a:stretch>
            <a:fillRect/>
          </a:stretch>
        </p:blipFill>
        <p:spPr bwMode="auto">
          <a:xfrm>
            <a:off x="8112224" y="4065695"/>
            <a:ext cx="3837242" cy="2286016"/>
          </a:xfrm>
          <a:prstGeom prst="rect">
            <a:avLst/>
          </a:prstGeom>
          <a:noFill/>
          <a:ln w="9525">
            <a:noFill/>
            <a:miter lim="800000"/>
            <a:headEnd/>
            <a:tailEnd/>
          </a:ln>
        </p:spPr>
      </p:pic>
      <p:sp>
        <p:nvSpPr>
          <p:cNvPr id="6" name="TextBox 5"/>
          <p:cNvSpPr txBox="1"/>
          <p:nvPr/>
        </p:nvSpPr>
        <p:spPr>
          <a:xfrm>
            <a:off x="8725896" y="6351711"/>
            <a:ext cx="2931765" cy="461665"/>
          </a:xfrm>
          <a:prstGeom prst="rect">
            <a:avLst/>
          </a:prstGeom>
          <a:noFill/>
        </p:spPr>
        <p:txBody>
          <a:bodyPr wrap="none" rtlCol="0">
            <a:spAutoFit/>
          </a:bodyPr>
          <a:lstStyle/>
          <a:p>
            <a:r>
              <a:rPr lang="en-US" sz="2400" dirty="0">
                <a:latin typeface="Times New Roman" pitchFamily="18" charset="0"/>
                <a:cs typeface="Times New Roman" pitchFamily="18" charset="0"/>
              </a:rPr>
              <a:t>Automatic car parking</a:t>
            </a:r>
          </a:p>
        </p:txBody>
      </p:sp>
      <p:sp>
        <p:nvSpPr>
          <p:cNvPr id="3" name="Rectangle 2"/>
          <p:cNvSpPr/>
          <p:nvPr/>
        </p:nvSpPr>
        <p:spPr>
          <a:xfrm>
            <a:off x="4439816" y="3429000"/>
            <a:ext cx="7632848"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hlinkClick r:id="rId4"/>
              </a:rPr>
              <a:t>https://</a:t>
            </a:r>
            <a:r>
              <a:rPr lang="en-US" dirty="0" smtClean="0">
                <a:latin typeface="Times New Roman" panose="02020603050405020304" pitchFamily="18" charset="0"/>
                <a:cs typeface="Times New Roman" panose="02020603050405020304" pitchFamily="18" charset="0"/>
                <a:hlinkClick r:id="rId4"/>
              </a:rPr>
              <a:t>play.google.com/store/apps/details?id=com.intsig.camscanner&amp;hl=en_US</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02222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Registration</a:t>
            </a:r>
            <a:endParaRPr lang="en-US" dirty="0"/>
          </a:p>
        </p:txBody>
      </p:sp>
      <p:sp>
        <p:nvSpPr>
          <p:cNvPr id="7" name="TextBox 6"/>
          <p:cNvSpPr txBox="1"/>
          <p:nvPr/>
        </p:nvSpPr>
        <p:spPr>
          <a:xfrm>
            <a:off x="190459" y="1340768"/>
            <a:ext cx="11090117" cy="4401205"/>
          </a:xfrm>
          <a:prstGeom prst="rect">
            <a:avLst/>
          </a:prstGeom>
          <a:noFill/>
        </p:spPr>
        <p:txBody>
          <a:bodyPr wrap="square" rtlCol="0">
            <a:spAutoFit/>
          </a:bodyPr>
          <a:lstStyle/>
          <a:p>
            <a:pPr marL="342900" indent="-342900" algn="just">
              <a:spcBef>
                <a:spcPts val="600"/>
              </a:spcBef>
              <a:spcAft>
                <a:spcPts val="600"/>
              </a:spcAft>
              <a:buFont typeface="Courier New" pitchFamily="49" charset="0"/>
              <a:buChar char="o"/>
            </a:pPr>
            <a:r>
              <a:rPr lang="en-US" sz="2400" dirty="0">
                <a:latin typeface="Times New Roman" pitchFamily="18" charset="0"/>
                <a:cs typeface="Times New Roman" pitchFamily="18" charset="0"/>
              </a:rPr>
              <a:t>It is process of aligning two or more images of the same scene. </a:t>
            </a:r>
          </a:p>
          <a:p>
            <a:pPr marL="342900" indent="-342900" algn="just">
              <a:spcBef>
                <a:spcPts val="600"/>
              </a:spcBef>
              <a:spcAft>
                <a:spcPts val="600"/>
              </a:spcAft>
              <a:buFont typeface="Courier New" pitchFamily="49" charset="0"/>
              <a:buChar char="o"/>
            </a:pPr>
            <a:r>
              <a:rPr lang="en-US" sz="2400" dirty="0">
                <a:latin typeface="Times New Roman" pitchFamily="18" charset="0"/>
                <a:cs typeface="Times New Roman" pitchFamily="18" charset="0"/>
              </a:rPr>
              <a:t>Typically, one image, called the base or representative  image, is considered the reference to which the other images, called input images, are compared. </a:t>
            </a:r>
          </a:p>
          <a:p>
            <a:pPr marL="342900" indent="-342900" algn="just">
              <a:spcBef>
                <a:spcPts val="600"/>
              </a:spcBef>
              <a:spcAft>
                <a:spcPts val="600"/>
              </a:spcAft>
              <a:buFont typeface="Courier New" pitchFamily="49" charset="0"/>
              <a:buChar char="o"/>
            </a:pPr>
            <a:r>
              <a:rPr lang="en-US" sz="2400" dirty="0">
                <a:latin typeface="Times New Roman" pitchFamily="18" charset="0"/>
                <a:cs typeface="Times New Roman" pitchFamily="18" charset="0"/>
              </a:rPr>
              <a:t>The object of image registration is to bring the input image into alignment with the base image by applying a spatial transformation to the input image. </a:t>
            </a:r>
          </a:p>
          <a:p>
            <a:pPr marL="342900" indent="-342900" algn="just">
              <a:spcBef>
                <a:spcPts val="600"/>
              </a:spcBef>
              <a:spcAft>
                <a:spcPts val="600"/>
              </a:spcAft>
              <a:buFont typeface="Courier New" pitchFamily="49" charset="0"/>
              <a:buChar char="o"/>
            </a:pPr>
            <a:r>
              <a:rPr lang="en-US" sz="2400" dirty="0">
                <a:latin typeface="Times New Roman" pitchFamily="18" charset="0"/>
                <a:cs typeface="Times New Roman" pitchFamily="18" charset="0"/>
              </a:rPr>
              <a:t>The differences between the input image and the output image might have occurred as a result of terrain relief and other changes in perspective when imaging the same scene from different viewpoints. </a:t>
            </a:r>
          </a:p>
          <a:p>
            <a:pPr marL="342900" indent="-342900" algn="just">
              <a:spcBef>
                <a:spcPts val="600"/>
              </a:spcBef>
              <a:spcAft>
                <a:spcPts val="600"/>
              </a:spcAft>
              <a:buFont typeface="Courier New" pitchFamily="49" charset="0"/>
              <a:buChar char="o"/>
            </a:pPr>
            <a:r>
              <a:rPr lang="en-US" sz="2400" dirty="0">
                <a:latin typeface="Times New Roman" pitchFamily="18" charset="0"/>
                <a:cs typeface="Times New Roman" pitchFamily="18" charset="0"/>
              </a:rPr>
              <a:t>Lens and other internal sensor distortions, or differences between sensors and sensor types, can also cause distortion</a:t>
            </a:r>
          </a:p>
        </p:txBody>
      </p:sp>
    </p:spTree>
    <p:extLst>
      <p:ext uri="{BB962C8B-B14F-4D97-AF65-F5344CB8AC3E}">
        <p14:creationId xmlns:p14="http://schemas.microsoft.com/office/powerpoint/2010/main" val="18798582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Registration</a:t>
            </a:r>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5880" y="1309343"/>
            <a:ext cx="4680520" cy="5429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1326" y="1268760"/>
            <a:ext cx="1730499" cy="5505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7852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Applications</a:t>
            </a:r>
            <a:endParaRPr lang="en-US" dirty="0"/>
          </a:p>
        </p:txBody>
      </p:sp>
      <p:sp>
        <p:nvSpPr>
          <p:cNvPr id="7" name="TextBox 6"/>
          <p:cNvSpPr txBox="1"/>
          <p:nvPr/>
        </p:nvSpPr>
        <p:spPr>
          <a:xfrm>
            <a:off x="1703513" y="1340769"/>
            <a:ext cx="8424935" cy="3847207"/>
          </a:xfrm>
          <a:prstGeom prst="rect">
            <a:avLst/>
          </a:prstGeom>
          <a:noFill/>
        </p:spPr>
        <p:txBody>
          <a:bodyPr wrap="square" rtlCol="0">
            <a:spAutoFit/>
          </a:bodyPr>
          <a:lstStyle/>
          <a:p>
            <a:pPr marL="342900" indent="-342900" algn="just">
              <a:spcBef>
                <a:spcPts val="600"/>
              </a:spcBef>
              <a:spcAft>
                <a:spcPts val="600"/>
              </a:spcAft>
              <a:buFont typeface="Courier New" pitchFamily="49" charset="0"/>
              <a:buChar char="o"/>
            </a:pPr>
            <a:r>
              <a:rPr lang="en-US" sz="3200" dirty="0">
                <a:latin typeface="Times New Roman" pitchFamily="18" charset="0"/>
                <a:cs typeface="Times New Roman" pitchFamily="18" charset="0"/>
              </a:rPr>
              <a:t>To align satellite images of the earth's surface.</a:t>
            </a:r>
          </a:p>
          <a:p>
            <a:pPr marL="342900" indent="-342900" algn="just">
              <a:spcBef>
                <a:spcPts val="600"/>
              </a:spcBef>
              <a:spcAft>
                <a:spcPts val="600"/>
              </a:spcAft>
              <a:buFont typeface="Courier New" pitchFamily="49" charset="0"/>
              <a:buChar char="o"/>
            </a:pPr>
            <a:r>
              <a:rPr lang="en-US" sz="3200" dirty="0">
                <a:latin typeface="Times New Roman" pitchFamily="18" charset="0"/>
                <a:cs typeface="Times New Roman" pitchFamily="18" charset="0"/>
              </a:rPr>
              <a:t>To align images created by different medical diagnostic modalities (MRI and SPECT). </a:t>
            </a:r>
          </a:p>
          <a:p>
            <a:pPr marL="342900" indent="-342900" algn="just">
              <a:spcBef>
                <a:spcPts val="600"/>
              </a:spcBef>
              <a:spcAft>
                <a:spcPts val="600"/>
              </a:spcAft>
              <a:buFont typeface="Courier New" pitchFamily="49" charset="0"/>
              <a:buChar char="o"/>
            </a:pPr>
            <a:r>
              <a:rPr lang="en-US" sz="3200" dirty="0">
                <a:latin typeface="Times New Roman" pitchFamily="18" charset="0"/>
                <a:cs typeface="Times New Roman" pitchFamily="18" charset="0"/>
              </a:rPr>
              <a:t>After registration, we can compare features in the images to see how a river has migrated, how an area is flooded, or to see if a tumor is visible in an MRI or SPECT image.</a:t>
            </a:r>
          </a:p>
        </p:txBody>
      </p:sp>
    </p:spTree>
    <p:extLst>
      <p:ext uri="{BB962C8B-B14F-4D97-AF65-F5344CB8AC3E}">
        <p14:creationId xmlns:p14="http://schemas.microsoft.com/office/powerpoint/2010/main" val="21665358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Point </a:t>
            </a:r>
            <a:r>
              <a:rPr lang="en-US" dirty="0"/>
              <a:t>Mapping</a:t>
            </a:r>
          </a:p>
        </p:txBody>
      </p:sp>
      <p:sp>
        <p:nvSpPr>
          <p:cNvPr id="3" name="Content Placeholder 2"/>
          <p:cNvSpPr>
            <a:spLocks noGrp="1"/>
          </p:cNvSpPr>
          <p:nvPr>
            <p:ph idx="1"/>
          </p:nvPr>
        </p:nvSpPr>
        <p:spPr>
          <a:xfrm>
            <a:off x="190459" y="1285860"/>
            <a:ext cx="11090117" cy="5500726"/>
          </a:xfrm>
        </p:spPr>
        <p:txBody>
          <a:bodyPr>
            <a:normAutofit fontScale="92500" lnSpcReduction="10000"/>
          </a:bodyPr>
          <a:lstStyle/>
          <a:p>
            <a:pPr marL="457200" indent="-457200">
              <a:buFont typeface="Courier New" pitchFamily="49" charset="0"/>
              <a:buChar char="o"/>
            </a:pPr>
            <a:r>
              <a:rPr lang="en-US" dirty="0" smtClean="0"/>
              <a:t>To </a:t>
            </a:r>
            <a:r>
              <a:rPr lang="en-US" dirty="0"/>
              <a:t>determine the parameters of the transformation required to bring an image into alignment with another image. </a:t>
            </a:r>
            <a:endParaRPr lang="en-US" dirty="0" smtClean="0"/>
          </a:p>
          <a:p>
            <a:pPr marL="457200" indent="-457200">
              <a:buFont typeface="Courier New" pitchFamily="49" charset="0"/>
              <a:buChar char="o"/>
            </a:pPr>
            <a:r>
              <a:rPr lang="en-US" dirty="0" smtClean="0"/>
              <a:t>We </a:t>
            </a:r>
            <a:r>
              <a:rPr lang="en-US" dirty="0"/>
              <a:t>pick points in a pair of images that identify the same feature or landmark in the images. </a:t>
            </a:r>
            <a:endParaRPr lang="en-US" dirty="0" smtClean="0"/>
          </a:p>
          <a:p>
            <a:pPr marL="457200" indent="-457200">
              <a:buFont typeface="Courier New" pitchFamily="49" charset="0"/>
              <a:buChar char="o"/>
            </a:pPr>
            <a:r>
              <a:rPr lang="en-US" dirty="0" smtClean="0"/>
              <a:t>Then</a:t>
            </a:r>
            <a:r>
              <a:rPr lang="en-US" dirty="0"/>
              <a:t>, a spatial mapping is inferred from the positions of these control points</a:t>
            </a:r>
            <a:r>
              <a:rPr lang="en-US" dirty="0" smtClean="0"/>
              <a:t>.</a:t>
            </a:r>
          </a:p>
          <a:p>
            <a:pPr marL="457200" indent="-457200">
              <a:buFont typeface="Courier New" pitchFamily="49" charset="0"/>
              <a:buChar char="o"/>
            </a:pPr>
            <a:r>
              <a:rPr lang="en-US" dirty="0" smtClean="0"/>
              <a:t>We might </a:t>
            </a:r>
            <a:r>
              <a:rPr lang="en-US" dirty="0"/>
              <a:t>need to perform several iterations of this process, experimenting with different types of transformations, before </a:t>
            </a:r>
            <a:r>
              <a:rPr lang="en-US" dirty="0" smtClean="0"/>
              <a:t>we </a:t>
            </a:r>
            <a:r>
              <a:rPr lang="en-US" dirty="0"/>
              <a:t>achieve a satisfactory result. </a:t>
            </a:r>
            <a:endParaRPr lang="en-US" dirty="0" smtClean="0"/>
          </a:p>
          <a:p>
            <a:pPr marL="457200" indent="-457200">
              <a:buFont typeface="Courier New" pitchFamily="49" charset="0"/>
              <a:buChar char="o"/>
            </a:pPr>
            <a:r>
              <a:rPr lang="en-US" dirty="0" smtClean="0"/>
              <a:t>We </a:t>
            </a:r>
            <a:r>
              <a:rPr lang="en-US" dirty="0"/>
              <a:t>might perform successive registrations, removing gross global distortions first, and then removing smaller local distortions in subsequent </a:t>
            </a:r>
            <a:r>
              <a:rPr lang="en-US" dirty="0" smtClean="0"/>
              <a:t>passes.</a:t>
            </a:r>
            <a:endParaRPr lang="en-US" dirty="0"/>
          </a:p>
        </p:txBody>
      </p:sp>
    </p:spTree>
    <p:extLst>
      <p:ext uri="{BB962C8B-B14F-4D97-AF65-F5344CB8AC3E}">
        <p14:creationId xmlns:p14="http://schemas.microsoft.com/office/powerpoint/2010/main" val="3577361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a:t>Pre-Requisites</a:t>
            </a:r>
          </a:p>
        </p:txBody>
      </p:sp>
      <p:sp>
        <p:nvSpPr>
          <p:cNvPr id="3" name="Content Placeholder 2"/>
          <p:cNvSpPr>
            <a:spLocks noGrp="1"/>
          </p:cNvSpPr>
          <p:nvPr>
            <p:ph idx="1"/>
          </p:nvPr>
        </p:nvSpPr>
        <p:spPr/>
        <p:txBody>
          <a:bodyPr/>
          <a:lstStyle/>
          <a:p>
            <a:r>
              <a:rPr lang="en-US" dirty="0" smtClean="0"/>
              <a:t>Geometric Transformation-2D</a:t>
            </a:r>
            <a:endParaRPr lang="en-US" dirty="0"/>
          </a:p>
        </p:txBody>
      </p:sp>
    </p:spTree>
    <p:extLst>
      <p:ext uri="{BB962C8B-B14F-4D97-AF65-F5344CB8AC3E}">
        <p14:creationId xmlns:p14="http://schemas.microsoft.com/office/powerpoint/2010/main" val="16727711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4836" y="260648"/>
            <a:ext cx="2412932" cy="6381922"/>
          </a:xfrm>
        </p:spPr>
        <p:txBody>
          <a:bodyPr vert="vert270">
            <a:normAutofit/>
          </a:bodyPr>
          <a:lstStyle/>
          <a:p>
            <a:r>
              <a:rPr lang="en-US" sz="2800" dirty="0"/>
              <a:t>Image Registration: Point Mapping</a:t>
            </a:r>
          </a:p>
        </p:txBody>
      </p:sp>
      <p:pic>
        <p:nvPicPr>
          <p:cNvPr id="2519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7889" y="44624"/>
            <a:ext cx="5544616" cy="6706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87217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1703512" y="1340769"/>
            <a:ext cx="8280920" cy="3693319"/>
          </a:xfrm>
          <a:prstGeom prst="rect">
            <a:avLst/>
          </a:prstGeom>
          <a:noFill/>
        </p:spPr>
        <p:txBody>
          <a:bodyPr wrap="square" rtlCol="0">
            <a:spAutoFit/>
          </a:bodyPr>
          <a:lstStyle/>
          <a:p>
            <a:pPr algn="just">
              <a:spcBef>
                <a:spcPts val="600"/>
              </a:spcBef>
              <a:spcAft>
                <a:spcPts val="600"/>
              </a:spcAft>
            </a:pPr>
            <a:r>
              <a:rPr lang="en-US" sz="3200" b="1" dirty="0">
                <a:latin typeface="Times New Roman" pitchFamily="18" charset="0"/>
                <a:cs typeface="Times New Roman" pitchFamily="18" charset="0"/>
              </a:rPr>
              <a:t>Finding the Rotation and Scale of a Distorted Image</a:t>
            </a:r>
          </a:p>
          <a:p>
            <a:pPr algn="just">
              <a:spcBef>
                <a:spcPts val="600"/>
              </a:spcBef>
              <a:spcAft>
                <a:spcPts val="600"/>
              </a:spcAft>
            </a:pPr>
            <a:r>
              <a:rPr lang="en-US" sz="3200" dirty="0">
                <a:latin typeface="Times New Roman" pitchFamily="18" charset="0"/>
                <a:cs typeface="Times New Roman" pitchFamily="18" charset="0"/>
              </a:rPr>
              <a:t>If we know that one image is distorted relative to another only by a rotation and scale change, we can use |cp2tform| to find the rotation angle and scale factor. You can then transform the distorted image to recover the original image.</a:t>
            </a:r>
          </a:p>
        </p:txBody>
      </p:sp>
    </p:spTree>
    <p:extLst>
      <p:ext uri="{BB962C8B-B14F-4D97-AF65-F5344CB8AC3E}">
        <p14:creationId xmlns:p14="http://schemas.microsoft.com/office/powerpoint/2010/main" val="149323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66844" y="71414"/>
            <a:ext cx="7500990" cy="928694"/>
          </a:xfrm>
        </p:spPr>
        <p:txBody>
          <a:bodyPr>
            <a:noAutofit/>
          </a:bodyPr>
          <a:lstStyle/>
          <a:p>
            <a:r>
              <a:rPr lang="en-US" sz="3600" dirty="0"/>
              <a:t># Image Transformation Algorithms</a:t>
            </a:r>
          </a:p>
        </p:txBody>
      </p:sp>
      <p:sp>
        <p:nvSpPr>
          <p:cNvPr id="9" name="TextBox 8"/>
          <p:cNvSpPr txBox="1"/>
          <p:nvPr/>
        </p:nvSpPr>
        <p:spPr>
          <a:xfrm>
            <a:off x="1738282" y="1428736"/>
            <a:ext cx="8143932" cy="4985980"/>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cp2tform uses the following general procedure:</a:t>
            </a:r>
          </a:p>
          <a:p>
            <a:pPr marL="514350" indent="-514350" algn="just">
              <a:spcBef>
                <a:spcPts val="600"/>
              </a:spcBef>
              <a:spcAft>
                <a:spcPts val="600"/>
              </a:spcAft>
              <a:buFont typeface="+mj-lt"/>
              <a:buAutoNum type="arabicPeriod"/>
            </a:pPr>
            <a:r>
              <a:rPr lang="en-US" sz="3200" dirty="0">
                <a:latin typeface="Times New Roman" pitchFamily="18" charset="0"/>
                <a:cs typeface="Times New Roman" pitchFamily="18" charset="0"/>
              </a:rPr>
              <a:t>Use valid pairs of control points to infer a spatial transformation or an inverse mapping from output space </a:t>
            </a:r>
            <a:r>
              <a:rPr lang="en-US" sz="3200" dirty="0">
                <a:latin typeface="Arial" pitchFamily="34" charset="0"/>
                <a:cs typeface="Arial" pitchFamily="34" charset="0"/>
              </a:rPr>
              <a:t>(</a:t>
            </a:r>
            <a:r>
              <a:rPr lang="en-US" sz="3200" dirty="0" err="1">
                <a:latin typeface="Arial" pitchFamily="34" charset="0"/>
                <a:cs typeface="Arial" pitchFamily="34" charset="0"/>
              </a:rPr>
              <a:t>x,y</a:t>
            </a:r>
            <a:r>
              <a:rPr lang="en-US" sz="3200" dirty="0">
                <a:latin typeface="Arial" pitchFamily="34" charset="0"/>
                <a:cs typeface="Arial" pitchFamily="34" charset="0"/>
              </a:rPr>
              <a:t>) </a:t>
            </a:r>
            <a:r>
              <a:rPr lang="en-US" sz="3200" dirty="0">
                <a:latin typeface="Times New Roman" pitchFamily="18" charset="0"/>
                <a:cs typeface="Times New Roman" pitchFamily="18" charset="0"/>
              </a:rPr>
              <a:t>to input space </a:t>
            </a:r>
            <a:r>
              <a:rPr lang="en-US" sz="3200" dirty="0">
                <a:latin typeface="Arial" pitchFamily="34" charset="0"/>
                <a:cs typeface="Arial" pitchFamily="34" charset="0"/>
              </a:rPr>
              <a:t>(</a:t>
            </a:r>
            <a:r>
              <a:rPr lang="en-US" sz="3200" dirty="0" err="1">
                <a:latin typeface="Arial" pitchFamily="34" charset="0"/>
                <a:cs typeface="Arial" pitchFamily="34" charset="0"/>
              </a:rPr>
              <a:t>u,v</a:t>
            </a:r>
            <a:r>
              <a:rPr lang="en-US" sz="3200" dirty="0">
                <a:latin typeface="Arial" pitchFamily="34" charset="0"/>
                <a:cs typeface="Arial" pitchFamily="34" charset="0"/>
              </a:rPr>
              <a:t>) </a:t>
            </a:r>
            <a:r>
              <a:rPr lang="en-US" sz="3200" dirty="0">
                <a:latin typeface="Times New Roman" pitchFamily="18" charset="0"/>
                <a:cs typeface="Times New Roman" pitchFamily="18" charset="0"/>
              </a:rPr>
              <a:t>according to </a:t>
            </a:r>
            <a:r>
              <a:rPr lang="en-US" sz="3200" dirty="0" err="1">
                <a:latin typeface="Arial" pitchFamily="34" charset="0"/>
                <a:cs typeface="Arial" pitchFamily="34" charset="0"/>
              </a:rPr>
              <a:t>transformtype</a:t>
            </a:r>
            <a:r>
              <a:rPr lang="en-US" sz="3200" dirty="0">
                <a:latin typeface="Times New Roman" pitchFamily="18" charset="0"/>
                <a:cs typeface="Times New Roman" pitchFamily="18" charset="0"/>
              </a:rPr>
              <a:t>.</a:t>
            </a:r>
          </a:p>
          <a:p>
            <a:pPr marL="514350" indent="-514350" algn="just">
              <a:spcBef>
                <a:spcPts val="600"/>
              </a:spcBef>
              <a:spcAft>
                <a:spcPts val="600"/>
              </a:spcAft>
              <a:buFont typeface="+mj-lt"/>
              <a:buAutoNum type="arabicPeriod"/>
            </a:pPr>
            <a:r>
              <a:rPr lang="en-US" sz="3200" dirty="0">
                <a:latin typeface="Times New Roman" pitchFamily="18" charset="0"/>
                <a:cs typeface="Times New Roman" pitchFamily="18" charset="0"/>
              </a:rPr>
              <a:t>Return </a:t>
            </a:r>
            <a:r>
              <a:rPr lang="en-US" sz="3200" dirty="0">
                <a:latin typeface="Arial" pitchFamily="34" charset="0"/>
                <a:cs typeface="Arial" pitchFamily="34" charset="0"/>
              </a:rPr>
              <a:t>TFORM</a:t>
            </a:r>
            <a:r>
              <a:rPr lang="en-US" sz="3200" dirty="0">
                <a:latin typeface="Times New Roman" pitchFamily="18" charset="0"/>
                <a:cs typeface="Times New Roman" pitchFamily="18" charset="0"/>
              </a:rPr>
              <a:t> structure containing spatial transformation.</a:t>
            </a:r>
          </a:p>
          <a:p>
            <a:pPr algn="just">
              <a:spcBef>
                <a:spcPts val="600"/>
              </a:spcBef>
              <a:spcAft>
                <a:spcPts val="600"/>
              </a:spcAft>
            </a:pPr>
            <a:r>
              <a:rPr lang="en-US" sz="3200" dirty="0">
                <a:latin typeface="Times New Roman" pitchFamily="18" charset="0"/>
                <a:cs typeface="Times New Roman" pitchFamily="18" charset="0"/>
              </a:rPr>
              <a:t>The procedure varies depending on the </a:t>
            </a:r>
            <a:r>
              <a:rPr lang="en-US" sz="3200" dirty="0" err="1">
                <a:latin typeface="Arial" pitchFamily="34" charset="0"/>
                <a:cs typeface="Arial" pitchFamily="34" charset="0"/>
              </a:rPr>
              <a:t>transformtype</a:t>
            </a:r>
            <a:r>
              <a:rPr lang="en-US" sz="3200" dirty="0">
                <a:latin typeface="Times New Roman" pitchFamily="18" charset="0"/>
                <a:cs typeface="Times New Roman" pitchFamily="18" charset="0"/>
              </a:rPr>
              <a:t>.</a:t>
            </a:r>
          </a:p>
        </p:txBody>
      </p:sp>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66844" y="71414"/>
            <a:ext cx="7500990" cy="928694"/>
          </a:xfrm>
        </p:spPr>
        <p:txBody>
          <a:bodyPr>
            <a:noAutofit/>
          </a:bodyPr>
          <a:lstStyle/>
          <a:p>
            <a:r>
              <a:rPr lang="en-US" sz="3600" dirty="0"/>
              <a:t># Image Transformation Algorithms</a:t>
            </a:r>
          </a:p>
        </p:txBody>
      </p:sp>
      <p:sp>
        <p:nvSpPr>
          <p:cNvPr id="9" name="TextBox 8"/>
          <p:cNvSpPr txBox="1"/>
          <p:nvPr/>
        </p:nvSpPr>
        <p:spPr>
          <a:xfrm>
            <a:off x="1666844" y="1285861"/>
            <a:ext cx="8286808" cy="4970591"/>
          </a:xfrm>
          <a:prstGeom prst="rect">
            <a:avLst/>
          </a:prstGeom>
          <a:noFill/>
        </p:spPr>
        <p:txBody>
          <a:bodyPr wrap="square" rtlCol="0">
            <a:spAutoFit/>
          </a:bodyPr>
          <a:lstStyle/>
          <a:p>
            <a:pPr algn="just">
              <a:spcBef>
                <a:spcPts val="600"/>
              </a:spcBef>
              <a:spcAft>
                <a:spcPts val="600"/>
              </a:spcAft>
            </a:pPr>
            <a:r>
              <a:rPr lang="en-US" sz="3200" dirty="0" err="1">
                <a:latin typeface="Times New Roman" pitchFamily="18" charset="0"/>
                <a:cs typeface="Times New Roman" pitchFamily="18" charset="0"/>
              </a:rPr>
              <a:t>Nonreflective</a:t>
            </a:r>
            <a:r>
              <a:rPr lang="en-US" sz="3200" dirty="0">
                <a:latin typeface="Times New Roman" pitchFamily="18" charset="0"/>
                <a:cs typeface="Times New Roman" pitchFamily="18" charset="0"/>
              </a:rPr>
              <a:t> Similarity:</a:t>
            </a:r>
          </a:p>
          <a:p>
            <a:pPr algn="just"/>
            <a:r>
              <a:rPr lang="en-US" sz="2800" dirty="0">
                <a:latin typeface="Times New Roman" pitchFamily="18" charset="0"/>
                <a:cs typeface="Times New Roman" pitchFamily="18" charset="0"/>
              </a:rPr>
              <a:t>Can include a rotation, a scaling, and a translation. Shapes and angles are preserved. Parallel lines remain parallel. Straight lines remain straight.</a:t>
            </a:r>
          </a:p>
          <a:p>
            <a:r>
              <a:rPr lang="en-US" sz="2800" dirty="0">
                <a:latin typeface="Times New Roman" pitchFamily="18" charset="0"/>
                <a:cs typeface="Times New Roman" pitchFamily="18" charset="0"/>
              </a:rPr>
              <a:t>Let</a:t>
            </a:r>
          </a:p>
          <a:p>
            <a:pPr lvl="1"/>
            <a:r>
              <a:rPr lang="en-US" sz="2800" dirty="0">
                <a:latin typeface="Times New Roman" pitchFamily="18" charset="0"/>
                <a:cs typeface="Times New Roman" pitchFamily="18" charset="0"/>
              </a:rPr>
              <a:t>sc = scale*</a:t>
            </a:r>
            <a:r>
              <a:rPr lang="en-US" sz="2800" dirty="0" err="1">
                <a:latin typeface="Times New Roman" pitchFamily="18" charset="0"/>
                <a:cs typeface="Times New Roman" pitchFamily="18" charset="0"/>
              </a:rPr>
              <a:t>cos</a:t>
            </a:r>
            <a:r>
              <a:rPr lang="en-US" sz="2800" dirty="0">
                <a:latin typeface="Times New Roman" pitchFamily="18" charset="0"/>
                <a:cs typeface="Times New Roman" pitchFamily="18" charset="0"/>
              </a:rPr>
              <a:t>(angle)</a:t>
            </a:r>
          </a:p>
          <a:p>
            <a:pPr lvl="1"/>
            <a:r>
              <a:rPr lang="en-US" sz="2800" dirty="0" err="1">
                <a:latin typeface="Times New Roman" pitchFamily="18" charset="0"/>
                <a:cs typeface="Times New Roman" pitchFamily="18" charset="0"/>
              </a:rPr>
              <a:t>ss</a:t>
            </a:r>
            <a:r>
              <a:rPr lang="en-US" sz="2800" dirty="0">
                <a:latin typeface="Times New Roman" pitchFamily="18" charset="0"/>
                <a:cs typeface="Times New Roman" pitchFamily="18" charset="0"/>
              </a:rPr>
              <a:t> = scale*sin(angle)</a:t>
            </a:r>
          </a:p>
          <a:p>
            <a:pPr lvl="1"/>
            <a:r>
              <a:rPr lang="es-ES" sz="2800" dirty="0">
                <a:latin typeface="Times New Roman" pitchFamily="18" charset="0"/>
                <a:cs typeface="Times New Roman" pitchFamily="18" charset="0"/>
              </a:rPr>
              <a:t>[u v] = [x y 1] * [ 	</a:t>
            </a:r>
            <a:r>
              <a:rPr lang="es-ES" sz="2800" dirty="0" err="1">
                <a:latin typeface="Times New Roman" pitchFamily="18" charset="0"/>
                <a:cs typeface="Times New Roman" pitchFamily="18" charset="0"/>
              </a:rPr>
              <a:t>sc</a:t>
            </a:r>
            <a:r>
              <a:rPr lang="es-ES" sz="2800" dirty="0">
                <a:latin typeface="Times New Roman" pitchFamily="18" charset="0"/>
                <a:cs typeface="Times New Roman" pitchFamily="18" charset="0"/>
              </a:rPr>
              <a:t> 	–</a:t>
            </a:r>
            <a:r>
              <a:rPr lang="es-ES" sz="2800" dirty="0" err="1">
                <a:latin typeface="Times New Roman" pitchFamily="18" charset="0"/>
                <a:cs typeface="Times New Roman" pitchFamily="18" charset="0"/>
              </a:rPr>
              <a:t>ss</a:t>
            </a:r>
            <a:r>
              <a:rPr lang="es-ES" sz="2800" dirty="0">
                <a:latin typeface="Times New Roman" pitchFamily="18" charset="0"/>
                <a:cs typeface="Times New Roman" pitchFamily="18" charset="0"/>
              </a:rPr>
              <a:t> </a:t>
            </a:r>
          </a:p>
          <a:p>
            <a:pPr lvl="1"/>
            <a:r>
              <a:rPr lang="es-E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ss</a:t>
            </a:r>
            <a:r>
              <a:rPr lang="en-US" sz="2800" dirty="0">
                <a:latin typeface="Times New Roman" pitchFamily="18" charset="0"/>
                <a:cs typeface="Times New Roman" pitchFamily="18" charset="0"/>
              </a:rPr>
              <a:t> 	sc </a:t>
            </a:r>
          </a:p>
          <a:p>
            <a:pPr lvl="1"/>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tx</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ty</a:t>
            </a:r>
            <a:r>
              <a:rPr lang="en-US" sz="2800" dirty="0">
                <a:latin typeface="Times New Roman" pitchFamily="18" charset="0"/>
                <a:cs typeface="Times New Roman" pitchFamily="18" charset="0"/>
              </a:rPr>
              <a:t>	]</a:t>
            </a:r>
          </a:p>
          <a:p>
            <a:r>
              <a:rPr lang="en-US" sz="2800" dirty="0">
                <a:latin typeface="Times New Roman" pitchFamily="18" charset="0"/>
                <a:cs typeface="Times New Roman" pitchFamily="18" charset="0"/>
              </a:rPr>
              <a:t>Solve for sc, </a:t>
            </a:r>
            <a:r>
              <a:rPr lang="en-US" sz="2800" dirty="0" err="1">
                <a:latin typeface="Times New Roman" pitchFamily="18" charset="0"/>
                <a:cs typeface="Times New Roman" pitchFamily="18" charset="0"/>
              </a:rPr>
              <a:t>ss</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tx</a:t>
            </a:r>
            <a:r>
              <a:rPr lang="en-US" sz="2800" dirty="0">
                <a:latin typeface="Times New Roman" pitchFamily="18" charset="0"/>
                <a:cs typeface="Times New Roman" pitchFamily="18" charset="0"/>
              </a:rPr>
              <a:t>, and </a:t>
            </a:r>
            <a:r>
              <a:rPr lang="en-US" sz="2800" dirty="0" err="1">
                <a:latin typeface="Times New Roman" pitchFamily="18" charset="0"/>
                <a:cs typeface="Times New Roman" pitchFamily="18" charset="0"/>
              </a:rPr>
              <a:t>ty</a:t>
            </a:r>
            <a:r>
              <a:rPr lang="en-US" sz="2800" dirty="0">
                <a:latin typeface="Times New Roman" pitchFamily="18" charset="0"/>
                <a:cs typeface="Times New Roman" pitchFamily="18" charset="0"/>
              </a:rPr>
              <a:t>.</a:t>
            </a:r>
          </a:p>
        </p:txBody>
      </p:sp>
      <p:pic>
        <p:nvPicPr>
          <p:cNvPr id="5122" name="Picture 2"/>
          <p:cNvPicPr>
            <a:picLocks noChangeAspect="1" noChangeArrowheads="1"/>
          </p:cNvPicPr>
          <p:nvPr/>
        </p:nvPicPr>
        <p:blipFill>
          <a:blip r:embed="rId2"/>
          <a:srcRect/>
          <a:stretch>
            <a:fillRect/>
          </a:stretch>
        </p:blipFill>
        <p:spPr bwMode="auto">
          <a:xfrm>
            <a:off x="7381885" y="3429000"/>
            <a:ext cx="2704903" cy="1500198"/>
          </a:xfrm>
          <a:prstGeom prst="rect">
            <a:avLst/>
          </a:prstGeom>
          <a:noFill/>
          <a:ln w="9525">
            <a:noFill/>
            <a:miter lim="800000"/>
            <a:headEnd/>
            <a:tailEnd/>
          </a:ln>
          <a:effectLst/>
        </p:spPr>
      </p:pic>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66844" y="71414"/>
            <a:ext cx="7500990" cy="928694"/>
          </a:xfrm>
        </p:spPr>
        <p:txBody>
          <a:bodyPr>
            <a:noAutofit/>
          </a:bodyPr>
          <a:lstStyle/>
          <a:p>
            <a:r>
              <a:rPr lang="en-US" sz="3600" dirty="0"/>
              <a:t># Image Transformation Algorithms</a:t>
            </a:r>
          </a:p>
        </p:txBody>
      </p:sp>
      <p:sp>
        <p:nvSpPr>
          <p:cNvPr id="9" name="TextBox 8"/>
          <p:cNvSpPr txBox="1"/>
          <p:nvPr/>
        </p:nvSpPr>
        <p:spPr>
          <a:xfrm>
            <a:off x="1666844" y="1285860"/>
            <a:ext cx="8286808" cy="5463034"/>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Similarity :</a:t>
            </a:r>
          </a:p>
          <a:p>
            <a:pPr algn="just"/>
            <a:r>
              <a:rPr lang="en-US" sz="2400" dirty="0">
                <a:latin typeface="Times New Roman" pitchFamily="18" charset="0"/>
                <a:cs typeface="Times New Roman" pitchFamily="18" charset="0"/>
              </a:rPr>
              <a:t>Can include rotation, scaling, translation, and reflection. Shapes and angles are preserved. Parallel lines remain parallel. Straight lines remain straight.</a:t>
            </a:r>
          </a:p>
          <a:p>
            <a:pPr algn="just"/>
            <a:r>
              <a:rPr lang="en-US" sz="2400" dirty="0">
                <a:latin typeface="Times New Roman" pitchFamily="18" charset="0"/>
                <a:cs typeface="Times New Roman" pitchFamily="18" charset="0"/>
              </a:rPr>
              <a:t>Let</a:t>
            </a:r>
          </a:p>
          <a:p>
            <a:pPr lvl="1" algn="just"/>
            <a:r>
              <a:rPr lang="en-US" sz="2400" dirty="0">
                <a:latin typeface="Times New Roman" pitchFamily="18" charset="0"/>
                <a:cs typeface="Times New Roman" pitchFamily="18" charset="0"/>
              </a:rPr>
              <a:t>sc = s*</a:t>
            </a:r>
            <a:r>
              <a:rPr lang="en-US" sz="2400" dirty="0" err="1">
                <a:latin typeface="Times New Roman" pitchFamily="18" charset="0"/>
                <a:cs typeface="Times New Roman" pitchFamily="18" charset="0"/>
              </a:rPr>
              <a:t>cos</a:t>
            </a:r>
            <a:r>
              <a:rPr lang="en-US" sz="2400" dirty="0">
                <a:latin typeface="Times New Roman" pitchFamily="18" charset="0"/>
                <a:cs typeface="Times New Roman" pitchFamily="18" charset="0"/>
              </a:rPr>
              <a:t>(theta)</a:t>
            </a:r>
          </a:p>
          <a:p>
            <a:pPr lvl="1" algn="just"/>
            <a:r>
              <a:rPr lang="en-US" sz="2400" dirty="0" err="1">
                <a:latin typeface="Times New Roman" pitchFamily="18" charset="0"/>
                <a:cs typeface="Times New Roman" pitchFamily="18" charset="0"/>
              </a:rPr>
              <a:t>ss</a:t>
            </a:r>
            <a:r>
              <a:rPr lang="en-US" sz="2400" dirty="0">
                <a:latin typeface="Times New Roman" pitchFamily="18" charset="0"/>
                <a:cs typeface="Times New Roman" pitchFamily="18" charset="0"/>
              </a:rPr>
              <a:t> = s*sin(theta)</a:t>
            </a:r>
          </a:p>
          <a:p>
            <a:pPr lvl="1" algn="just"/>
            <a:r>
              <a:rPr lang="en-US" sz="2400" dirty="0">
                <a:latin typeface="Times New Roman" pitchFamily="18" charset="0"/>
                <a:cs typeface="Times New Roman" pitchFamily="18" charset="0"/>
              </a:rPr>
              <a:t>[u v] = [x y 1] * [ 	sc 	-a*-</a:t>
            </a:r>
            <a:r>
              <a:rPr lang="en-US" sz="2400" dirty="0" err="1">
                <a:latin typeface="Times New Roman" pitchFamily="18" charset="0"/>
                <a:cs typeface="Times New Roman" pitchFamily="18" charset="0"/>
              </a:rPr>
              <a:t>ss</a:t>
            </a:r>
            <a:endParaRPr lang="en-US" sz="2400" dirty="0">
              <a:latin typeface="Times New Roman" pitchFamily="18" charset="0"/>
              <a:cs typeface="Times New Roman" pitchFamily="18" charset="0"/>
            </a:endParaRPr>
          </a:p>
          <a:p>
            <a:pPr lvl="1" algn="just"/>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ss</a:t>
            </a:r>
            <a:r>
              <a:rPr lang="en-US" sz="2400" dirty="0">
                <a:latin typeface="Times New Roman" pitchFamily="18" charset="0"/>
                <a:cs typeface="Times New Roman" pitchFamily="18" charset="0"/>
              </a:rPr>
              <a:t> 	a*sc</a:t>
            </a:r>
          </a:p>
          <a:p>
            <a:pPr lvl="1" algn="just"/>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tx</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ty</a:t>
            </a:r>
            <a:r>
              <a:rPr lang="en-US" sz="2400" dirty="0">
                <a:latin typeface="Times New Roman" pitchFamily="18" charset="0"/>
                <a:cs typeface="Times New Roman" pitchFamily="18" charset="0"/>
              </a:rPr>
              <a:t>	]</a:t>
            </a:r>
          </a:p>
          <a:p>
            <a:pPr lvl="1" algn="just"/>
            <a:endParaRPr lang="en-US" sz="2400" dirty="0">
              <a:latin typeface="Times New Roman" pitchFamily="18" charset="0"/>
              <a:cs typeface="Times New Roman" pitchFamily="18" charset="0"/>
            </a:endParaRPr>
          </a:p>
          <a:p>
            <a:pPr lvl="1" algn="just"/>
            <a:r>
              <a:rPr lang="en-US" sz="2400" dirty="0">
                <a:latin typeface="Times New Roman" pitchFamily="18" charset="0"/>
                <a:cs typeface="Times New Roman" pitchFamily="18" charset="0"/>
              </a:rPr>
              <a:t>Solve for sc, </a:t>
            </a:r>
            <a:r>
              <a:rPr lang="en-US" sz="2400" dirty="0" err="1">
                <a:latin typeface="Times New Roman" pitchFamily="18" charset="0"/>
                <a:cs typeface="Times New Roman" pitchFamily="18" charset="0"/>
              </a:rPr>
              <a:t>ss</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tx</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ty</a:t>
            </a:r>
            <a:r>
              <a:rPr lang="en-US" sz="2400" dirty="0">
                <a:latin typeface="Times New Roman" pitchFamily="18" charset="0"/>
                <a:cs typeface="Times New Roman" pitchFamily="18" charset="0"/>
              </a:rPr>
              <a:t>, and a. If a=-1, reflection is included in the transformation. If a=1, reflection is not included in the transformation.</a:t>
            </a:r>
          </a:p>
        </p:txBody>
      </p:sp>
      <p:pic>
        <p:nvPicPr>
          <p:cNvPr id="4098" name="Picture 2"/>
          <p:cNvPicPr>
            <a:picLocks noChangeAspect="1" noChangeArrowheads="1"/>
          </p:cNvPicPr>
          <p:nvPr/>
        </p:nvPicPr>
        <p:blipFill>
          <a:blip r:embed="rId3"/>
          <a:srcRect/>
          <a:stretch>
            <a:fillRect/>
          </a:stretch>
        </p:blipFill>
        <p:spPr bwMode="auto">
          <a:xfrm>
            <a:off x="7524760" y="3214687"/>
            <a:ext cx="2627616" cy="1457333"/>
          </a:xfrm>
          <a:prstGeom prst="rect">
            <a:avLst/>
          </a:prstGeom>
          <a:noFill/>
          <a:ln w="9525">
            <a:noFill/>
            <a:miter lim="800000"/>
            <a:headEnd/>
            <a:tailEnd/>
          </a:ln>
          <a:effectLst/>
        </p:spPr>
      </p:pic>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66844" y="71414"/>
            <a:ext cx="7500990" cy="928694"/>
          </a:xfrm>
        </p:spPr>
        <p:txBody>
          <a:bodyPr>
            <a:noAutofit/>
          </a:bodyPr>
          <a:lstStyle/>
          <a:p>
            <a:r>
              <a:rPr lang="en-US" sz="3600" dirty="0"/>
              <a:t># Image Transformation Algorithms</a:t>
            </a:r>
          </a:p>
        </p:txBody>
      </p:sp>
      <p:sp>
        <p:nvSpPr>
          <p:cNvPr id="9" name="TextBox 8"/>
          <p:cNvSpPr txBox="1"/>
          <p:nvPr/>
        </p:nvSpPr>
        <p:spPr>
          <a:xfrm>
            <a:off x="1666844" y="1285860"/>
            <a:ext cx="8286808" cy="5463034"/>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Affine:</a:t>
            </a:r>
          </a:p>
          <a:p>
            <a:pPr algn="just"/>
            <a:r>
              <a:rPr lang="en-US" sz="2400" dirty="0">
                <a:latin typeface="Times New Roman" pitchFamily="18" charset="0"/>
                <a:cs typeface="Times New Roman" pitchFamily="18" charset="0"/>
              </a:rPr>
              <a:t>The x and y dimensions can be scaled or sheared independently and there can be a translation. Parallel lines remain parallel. Straight lines remain straight. Linear conformal transformations are a subset of affine transformations.</a:t>
            </a:r>
          </a:p>
          <a:p>
            <a:pPr algn="just"/>
            <a:r>
              <a:rPr lang="en-US" sz="2400" dirty="0">
                <a:latin typeface="Times New Roman" pitchFamily="18" charset="0"/>
                <a:cs typeface="Times New Roman" pitchFamily="18" charset="0"/>
              </a:rPr>
              <a:t>For an affine transformation,</a:t>
            </a:r>
          </a:p>
          <a:p>
            <a:pPr lvl="1" algn="just"/>
            <a:r>
              <a:rPr lang="en-US" sz="2400" dirty="0">
                <a:latin typeface="Times New Roman" pitchFamily="18" charset="0"/>
                <a:cs typeface="Times New Roman" pitchFamily="18" charset="0"/>
              </a:rPr>
              <a:t>[u v] = [x y 1] * </a:t>
            </a:r>
            <a:r>
              <a:rPr lang="en-US" sz="2400" dirty="0" err="1">
                <a:latin typeface="Times New Roman" pitchFamily="18" charset="0"/>
                <a:cs typeface="Times New Roman" pitchFamily="18" charset="0"/>
              </a:rPr>
              <a:t>Tinv</a:t>
            </a:r>
            <a:endParaRPr lang="en-US" sz="2400" dirty="0">
              <a:latin typeface="Times New Roman" pitchFamily="18" charset="0"/>
              <a:cs typeface="Times New Roman" pitchFamily="18" charset="0"/>
            </a:endParaRPr>
          </a:p>
          <a:p>
            <a:pPr algn="just"/>
            <a:r>
              <a:rPr lang="en-US" sz="2400" dirty="0" err="1">
                <a:latin typeface="Times New Roman" pitchFamily="18" charset="0"/>
                <a:cs typeface="Times New Roman" pitchFamily="18" charset="0"/>
              </a:rPr>
              <a:t>Tinv</a:t>
            </a:r>
            <a:r>
              <a:rPr lang="en-US" sz="2400" dirty="0">
                <a:latin typeface="Times New Roman" pitchFamily="18" charset="0"/>
                <a:cs typeface="Times New Roman" pitchFamily="18" charset="0"/>
              </a:rPr>
              <a:t> is a 3-by-2 matrix. </a:t>
            </a:r>
          </a:p>
          <a:p>
            <a:pPr algn="just"/>
            <a:r>
              <a:rPr lang="en-US" sz="2400" dirty="0">
                <a:latin typeface="Times New Roman" pitchFamily="18" charset="0"/>
                <a:cs typeface="Times New Roman" pitchFamily="18" charset="0"/>
              </a:rPr>
              <a:t>Solve for the six elements of </a:t>
            </a:r>
            <a:r>
              <a:rPr lang="en-US" sz="2400" dirty="0" err="1">
                <a:latin typeface="Times New Roman" pitchFamily="18" charset="0"/>
                <a:cs typeface="Times New Roman" pitchFamily="18" charset="0"/>
              </a:rPr>
              <a:t>Tinv</a:t>
            </a:r>
            <a:r>
              <a:rPr lang="en-US" sz="2400" dirty="0">
                <a:latin typeface="Times New Roman" pitchFamily="18" charset="0"/>
                <a:cs typeface="Times New Roman" pitchFamily="18" charset="0"/>
              </a:rPr>
              <a:t>.</a:t>
            </a:r>
          </a:p>
          <a:p>
            <a:pPr lvl="1" algn="just"/>
            <a:r>
              <a:rPr lang="en-US" sz="2400" dirty="0" err="1">
                <a:latin typeface="Times New Roman" pitchFamily="18" charset="0"/>
                <a:cs typeface="Times New Roman" pitchFamily="18" charset="0"/>
              </a:rPr>
              <a:t>t_affine</a:t>
            </a:r>
            <a:r>
              <a:rPr lang="en-US" sz="2400" dirty="0">
                <a:latin typeface="Times New Roman" pitchFamily="18" charset="0"/>
                <a:cs typeface="Times New Roman" pitchFamily="18" charset="0"/>
              </a:rPr>
              <a:t> = cp2tform(</a:t>
            </a:r>
            <a:r>
              <a:rPr lang="en-US" sz="2400" dirty="0" err="1">
                <a:latin typeface="Times New Roman" pitchFamily="18" charset="0"/>
                <a:cs typeface="Times New Roman" pitchFamily="18" charset="0"/>
              </a:rPr>
              <a:t>input_points,base_points,'affine</a:t>
            </a:r>
            <a:r>
              <a:rPr lang="en-US" sz="2400"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The coefficients of the inverse mapping are stored in </a:t>
            </a:r>
            <a:r>
              <a:rPr lang="en-US" sz="2400" dirty="0" err="1">
                <a:latin typeface="Times New Roman" pitchFamily="18" charset="0"/>
                <a:cs typeface="Times New Roman" pitchFamily="18" charset="0"/>
              </a:rPr>
              <a:t>t_affine.tdata.Tinv</a:t>
            </a:r>
            <a:r>
              <a:rPr lang="en-US" sz="2400" dirty="0">
                <a:latin typeface="Times New Roman" pitchFamily="18" charset="0"/>
                <a:cs typeface="Times New Roman" pitchFamily="18" charset="0"/>
              </a:rPr>
              <a:t>.</a:t>
            </a:r>
          </a:p>
          <a:p>
            <a:pPr algn="just"/>
            <a:r>
              <a:rPr lang="en-US" sz="2400" dirty="0">
                <a:latin typeface="Times New Roman" pitchFamily="18" charset="0"/>
                <a:cs typeface="Times New Roman" pitchFamily="18" charset="0"/>
              </a:rPr>
              <a:t>At least three control-point pairs are needed to solve for the six unknown coefficients.</a:t>
            </a:r>
          </a:p>
        </p:txBody>
      </p:sp>
      <p:pic>
        <p:nvPicPr>
          <p:cNvPr id="5" name="Picture 2"/>
          <p:cNvPicPr>
            <a:picLocks noChangeAspect="1" noChangeArrowheads="1"/>
          </p:cNvPicPr>
          <p:nvPr/>
        </p:nvPicPr>
        <p:blipFill>
          <a:blip r:embed="rId2"/>
          <a:srcRect/>
          <a:stretch>
            <a:fillRect/>
          </a:stretch>
        </p:blipFill>
        <p:spPr bwMode="auto">
          <a:xfrm>
            <a:off x="7310447" y="3571876"/>
            <a:ext cx="2867045" cy="1000132"/>
          </a:xfrm>
          <a:prstGeom prst="rect">
            <a:avLst/>
          </a:prstGeom>
          <a:noFill/>
          <a:ln w="9525">
            <a:noFill/>
            <a:miter lim="800000"/>
            <a:headEnd/>
            <a:tailEnd/>
          </a:ln>
          <a:effectLst/>
        </p:spPr>
      </p:pic>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66844" y="71414"/>
            <a:ext cx="7500990" cy="928694"/>
          </a:xfrm>
        </p:spPr>
        <p:txBody>
          <a:bodyPr>
            <a:noAutofit/>
          </a:bodyPr>
          <a:lstStyle/>
          <a:p>
            <a:r>
              <a:rPr lang="en-US" sz="3600" dirty="0"/>
              <a:t># Image Transformation Algorithms</a:t>
            </a:r>
          </a:p>
        </p:txBody>
      </p:sp>
      <p:sp>
        <p:nvSpPr>
          <p:cNvPr id="9" name="TextBox 8"/>
          <p:cNvSpPr txBox="1"/>
          <p:nvPr/>
        </p:nvSpPr>
        <p:spPr>
          <a:xfrm>
            <a:off x="1666844" y="1285860"/>
            <a:ext cx="8286808" cy="5278368"/>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Projective:</a:t>
            </a:r>
          </a:p>
          <a:p>
            <a:pPr algn="just"/>
            <a:r>
              <a:rPr lang="en-US" sz="2000" dirty="0">
                <a:latin typeface="Times New Roman" pitchFamily="18" charset="0"/>
                <a:cs typeface="Times New Roman" pitchFamily="18" charset="0"/>
              </a:rPr>
              <a:t>Quadrilaterals map to quadrilaterals. Straight lines remain straight. Affine transformations are a subset of projective transformations. For a projective transformation</a:t>
            </a:r>
          </a:p>
          <a:p>
            <a:pPr lvl="1" algn="just"/>
            <a:r>
              <a:rPr lang="en-US" sz="2000" dirty="0">
                <a:latin typeface="Times New Roman" pitchFamily="18" charset="0"/>
                <a:cs typeface="Times New Roman" pitchFamily="18" charset="0"/>
              </a:rPr>
              <a:t>[up </a:t>
            </a:r>
            <a:r>
              <a:rPr lang="en-US" sz="2000" dirty="0" err="1">
                <a:latin typeface="Times New Roman" pitchFamily="18" charset="0"/>
                <a:cs typeface="Times New Roman" pitchFamily="18" charset="0"/>
              </a:rPr>
              <a:t>vp</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wp</a:t>
            </a:r>
            <a:r>
              <a:rPr lang="en-US" sz="2000" dirty="0">
                <a:latin typeface="Times New Roman" pitchFamily="18" charset="0"/>
                <a:cs typeface="Times New Roman" pitchFamily="18" charset="0"/>
              </a:rPr>
              <a:t>] = [x y w] * </a:t>
            </a:r>
            <a:r>
              <a:rPr lang="en-US" sz="2000" dirty="0" err="1">
                <a:latin typeface="Times New Roman" pitchFamily="18" charset="0"/>
                <a:cs typeface="Times New Roman" pitchFamily="18" charset="0"/>
              </a:rPr>
              <a:t>Tinv</a:t>
            </a:r>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where</a:t>
            </a:r>
          </a:p>
          <a:p>
            <a:pPr lvl="1" algn="just"/>
            <a:r>
              <a:rPr lang="en-US" sz="2000" dirty="0">
                <a:latin typeface="Times New Roman" pitchFamily="18" charset="0"/>
                <a:cs typeface="Times New Roman" pitchFamily="18" charset="0"/>
              </a:rPr>
              <a:t>u = up/</a:t>
            </a:r>
            <a:r>
              <a:rPr lang="en-US" sz="2000" dirty="0" err="1">
                <a:latin typeface="Times New Roman" pitchFamily="18" charset="0"/>
                <a:cs typeface="Times New Roman" pitchFamily="18" charset="0"/>
              </a:rPr>
              <a:t>wp</a:t>
            </a:r>
            <a:endParaRPr lang="en-US" sz="2000" dirty="0">
              <a:latin typeface="Times New Roman" pitchFamily="18" charset="0"/>
              <a:cs typeface="Times New Roman" pitchFamily="18" charset="0"/>
            </a:endParaRPr>
          </a:p>
          <a:p>
            <a:pPr lvl="1" algn="just"/>
            <a:r>
              <a:rPr lang="en-US" sz="2000" dirty="0">
                <a:latin typeface="Times New Roman" pitchFamily="18" charset="0"/>
                <a:cs typeface="Times New Roman" pitchFamily="18" charset="0"/>
              </a:rPr>
              <a:t>v = </a:t>
            </a:r>
            <a:r>
              <a:rPr lang="en-US" sz="2000" dirty="0" err="1">
                <a:latin typeface="Times New Roman" pitchFamily="18" charset="0"/>
                <a:cs typeface="Times New Roman" pitchFamily="18" charset="0"/>
              </a:rPr>
              <a:t>vp</a:t>
            </a:r>
            <a:r>
              <a:rPr lang="en-US" sz="2000" dirty="0">
                <a:latin typeface="Times New Roman" pitchFamily="18" charset="0"/>
                <a:cs typeface="Times New Roman" pitchFamily="18" charset="0"/>
              </a:rPr>
              <a:t>/</a:t>
            </a:r>
            <a:r>
              <a:rPr lang="en-US" sz="2000" dirty="0" err="1">
                <a:latin typeface="Times New Roman" pitchFamily="18" charset="0"/>
                <a:cs typeface="Times New Roman" pitchFamily="18" charset="0"/>
              </a:rPr>
              <a:t>wp</a:t>
            </a:r>
            <a:endParaRPr lang="en-US" sz="2000" dirty="0">
              <a:latin typeface="Times New Roman" pitchFamily="18" charset="0"/>
              <a:cs typeface="Times New Roman" pitchFamily="18" charset="0"/>
            </a:endParaRPr>
          </a:p>
          <a:p>
            <a:pPr algn="just"/>
            <a:r>
              <a:rPr lang="en-US" sz="2000" dirty="0" err="1">
                <a:latin typeface="Times New Roman" pitchFamily="18" charset="0"/>
                <a:cs typeface="Times New Roman" pitchFamily="18" charset="0"/>
              </a:rPr>
              <a:t>Tinv</a:t>
            </a:r>
            <a:r>
              <a:rPr lang="en-US" sz="2000" dirty="0">
                <a:latin typeface="Times New Roman" pitchFamily="18" charset="0"/>
                <a:cs typeface="Times New Roman" pitchFamily="18" charset="0"/>
              </a:rPr>
              <a:t> is a 3-by-3 matrix. Assuming</a:t>
            </a:r>
          </a:p>
          <a:p>
            <a:pPr lvl="1" algn="just"/>
            <a:r>
              <a:rPr lang="en-US" sz="2000" dirty="0" err="1">
                <a:latin typeface="Times New Roman" pitchFamily="18" charset="0"/>
                <a:cs typeface="Times New Roman" pitchFamily="18" charset="0"/>
              </a:rPr>
              <a:t>Tinv</a:t>
            </a:r>
            <a:r>
              <a:rPr lang="en-US" sz="2000" dirty="0">
                <a:latin typeface="Times New Roman" pitchFamily="18" charset="0"/>
                <a:cs typeface="Times New Roman" pitchFamily="18" charset="0"/>
              </a:rPr>
              <a:t> = [ A D G; B E H; C F I ];</a:t>
            </a:r>
          </a:p>
          <a:p>
            <a:pPr lvl="1" algn="just"/>
            <a:r>
              <a:rPr lang="pl-PL" sz="2000" dirty="0">
                <a:latin typeface="Times New Roman" pitchFamily="18" charset="0"/>
                <a:cs typeface="Times New Roman" pitchFamily="18" charset="0"/>
              </a:rPr>
              <a:t>u = (Ax + By + C)/(Gx + Hy + I)</a:t>
            </a:r>
          </a:p>
          <a:p>
            <a:pPr lvl="1" algn="just"/>
            <a:r>
              <a:rPr lang="en-US" sz="2000" dirty="0">
                <a:latin typeface="Times New Roman" pitchFamily="18" charset="0"/>
                <a:cs typeface="Times New Roman" pitchFamily="18" charset="0"/>
              </a:rPr>
              <a:t>v = (</a:t>
            </a:r>
            <a:r>
              <a:rPr lang="en-US" sz="2000" dirty="0" err="1">
                <a:latin typeface="Times New Roman" pitchFamily="18" charset="0"/>
                <a:cs typeface="Times New Roman" pitchFamily="18" charset="0"/>
              </a:rPr>
              <a:t>Dx</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Ey</a:t>
            </a:r>
            <a:r>
              <a:rPr lang="en-US" sz="2000" dirty="0">
                <a:latin typeface="Times New Roman" pitchFamily="18" charset="0"/>
                <a:cs typeface="Times New Roman" pitchFamily="18" charset="0"/>
              </a:rPr>
              <a:t> + F)/(</a:t>
            </a:r>
            <a:r>
              <a:rPr lang="en-US" sz="2000" dirty="0" err="1">
                <a:latin typeface="Times New Roman" pitchFamily="18" charset="0"/>
                <a:cs typeface="Times New Roman" pitchFamily="18" charset="0"/>
              </a:rPr>
              <a:t>Gx</a:t>
            </a:r>
            <a:r>
              <a:rPr lang="en-US" sz="2000" dirty="0">
                <a:latin typeface="Times New Roman" pitchFamily="18" charset="0"/>
                <a:cs typeface="Times New Roman" pitchFamily="18" charset="0"/>
              </a:rPr>
              <a:t> + </a:t>
            </a:r>
            <a:r>
              <a:rPr lang="en-US" sz="2000" dirty="0" err="1">
                <a:latin typeface="Times New Roman" pitchFamily="18" charset="0"/>
                <a:cs typeface="Times New Roman" pitchFamily="18" charset="0"/>
              </a:rPr>
              <a:t>Hy</a:t>
            </a:r>
            <a:r>
              <a:rPr lang="en-US" sz="2000" dirty="0">
                <a:latin typeface="Times New Roman" pitchFamily="18" charset="0"/>
                <a:cs typeface="Times New Roman" pitchFamily="18" charset="0"/>
              </a:rPr>
              <a:t> + I)</a:t>
            </a:r>
          </a:p>
          <a:p>
            <a:pPr algn="just"/>
            <a:r>
              <a:rPr lang="en-US" sz="2000" dirty="0">
                <a:latin typeface="Times New Roman" pitchFamily="18" charset="0"/>
                <a:cs typeface="Times New Roman" pitchFamily="18" charset="0"/>
              </a:rPr>
              <a:t>Solve for the nine elements of </a:t>
            </a:r>
            <a:r>
              <a:rPr lang="en-US" sz="2000" dirty="0" err="1">
                <a:latin typeface="Times New Roman" pitchFamily="18" charset="0"/>
                <a:cs typeface="Times New Roman" pitchFamily="18" charset="0"/>
              </a:rPr>
              <a:t>Tinv</a:t>
            </a:r>
            <a:r>
              <a:rPr lang="en-US" sz="2000" dirty="0">
                <a:latin typeface="Times New Roman" pitchFamily="18" charset="0"/>
                <a:cs typeface="Times New Roman" pitchFamily="18" charset="0"/>
              </a:rPr>
              <a:t>.</a:t>
            </a:r>
          </a:p>
          <a:p>
            <a:pPr algn="just"/>
            <a:r>
              <a:rPr lang="en-US" sz="2000" dirty="0" err="1">
                <a:latin typeface="Times New Roman" pitchFamily="18" charset="0"/>
                <a:cs typeface="Times New Roman" pitchFamily="18" charset="0"/>
              </a:rPr>
              <a:t>t_proj</a:t>
            </a:r>
            <a:r>
              <a:rPr lang="en-US" sz="2000" dirty="0">
                <a:latin typeface="Times New Roman" pitchFamily="18" charset="0"/>
                <a:cs typeface="Times New Roman" pitchFamily="18" charset="0"/>
              </a:rPr>
              <a:t> = cp2tform(</a:t>
            </a:r>
            <a:r>
              <a:rPr lang="en-US" sz="2000" dirty="0" err="1">
                <a:latin typeface="Times New Roman" pitchFamily="18" charset="0"/>
                <a:cs typeface="Times New Roman" pitchFamily="18" charset="0"/>
              </a:rPr>
              <a:t>input_points,base_points,'projective</a:t>
            </a:r>
            <a:r>
              <a:rPr lang="en-US" sz="2000" dirty="0">
                <a:latin typeface="Times New Roman" pitchFamily="18" charset="0"/>
                <a:cs typeface="Times New Roman" pitchFamily="18" charset="0"/>
              </a:rPr>
              <a:t>');</a:t>
            </a:r>
          </a:p>
          <a:p>
            <a:pPr algn="just"/>
            <a:r>
              <a:rPr lang="en-US" sz="2000" dirty="0">
                <a:latin typeface="Times New Roman" pitchFamily="18" charset="0"/>
                <a:cs typeface="Times New Roman" pitchFamily="18" charset="0"/>
              </a:rPr>
              <a:t>The coefficients of the inverse mapping are stored in </a:t>
            </a:r>
            <a:r>
              <a:rPr lang="en-US" sz="2000" dirty="0" err="1">
                <a:latin typeface="Times New Roman" pitchFamily="18" charset="0"/>
                <a:cs typeface="Times New Roman" pitchFamily="18" charset="0"/>
              </a:rPr>
              <a:t>t_proj.tdata.Tinv</a:t>
            </a:r>
            <a:r>
              <a:rPr lang="en-US" sz="2000" dirty="0">
                <a:latin typeface="Times New Roman" pitchFamily="18" charset="0"/>
                <a:cs typeface="Times New Roman" pitchFamily="18" charset="0"/>
              </a:rPr>
              <a:t>. At least four control-point pairs are needed to solve for the nine unknown coefficients.</a:t>
            </a:r>
            <a:endParaRPr lang="en-US" sz="2400" dirty="0">
              <a:latin typeface="Times New Roman" pitchFamily="18" charset="0"/>
              <a:cs typeface="Times New Roman" pitchFamily="18" charset="0"/>
            </a:endParaRPr>
          </a:p>
        </p:txBody>
      </p:sp>
      <p:pic>
        <p:nvPicPr>
          <p:cNvPr id="6" name="Picture 4"/>
          <p:cNvPicPr>
            <a:picLocks noChangeAspect="1" noChangeArrowheads="1"/>
          </p:cNvPicPr>
          <p:nvPr/>
        </p:nvPicPr>
        <p:blipFill>
          <a:blip r:embed="rId2"/>
          <a:srcRect/>
          <a:stretch>
            <a:fillRect/>
          </a:stretch>
        </p:blipFill>
        <p:spPr bwMode="auto">
          <a:xfrm>
            <a:off x="7167571" y="3071810"/>
            <a:ext cx="2759293" cy="1071570"/>
          </a:xfrm>
          <a:prstGeom prst="rect">
            <a:avLst/>
          </a:prstGeom>
          <a:noFill/>
          <a:ln w="9525">
            <a:noFill/>
            <a:miter lim="800000"/>
            <a:headEnd/>
            <a:tailEnd/>
          </a:ln>
          <a:effectLst/>
        </p:spPr>
      </p:pic>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66844" y="71414"/>
            <a:ext cx="7500990" cy="928694"/>
          </a:xfrm>
        </p:spPr>
        <p:txBody>
          <a:bodyPr>
            <a:noAutofit/>
          </a:bodyPr>
          <a:lstStyle/>
          <a:p>
            <a:r>
              <a:rPr lang="en-US" sz="3600" dirty="0"/>
              <a:t># Image Transformation Algorithms</a:t>
            </a:r>
          </a:p>
        </p:txBody>
      </p:sp>
      <p:sp>
        <p:nvSpPr>
          <p:cNvPr id="9" name="TextBox 8"/>
          <p:cNvSpPr txBox="1"/>
          <p:nvPr/>
        </p:nvSpPr>
        <p:spPr>
          <a:xfrm>
            <a:off x="1666844" y="1285861"/>
            <a:ext cx="8286808" cy="4955203"/>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Polynomial:</a:t>
            </a:r>
          </a:p>
          <a:p>
            <a:pPr algn="just">
              <a:spcBef>
                <a:spcPts val="600"/>
              </a:spcBef>
              <a:spcAft>
                <a:spcPts val="600"/>
              </a:spcAft>
            </a:pPr>
            <a:r>
              <a:rPr lang="en-US" sz="2000" dirty="0">
                <a:latin typeface="Times New Roman" pitchFamily="18" charset="0"/>
                <a:cs typeface="Times New Roman" pitchFamily="18" charset="0"/>
              </a:rPr>
              <a:t>Polynomial functions of x and y determine the mapping.</a:t>
            </a:r>
          </a:p>
          <a:p>
            <a:pPr algn="just">
              <a:spcBef>
                <a:spcPts val="600"/>
              </a:spcBef>
              <a:spcAft>
                <a:spcPts val="600"/>
              </a:spcAft>
            </a:pPr>
            <a:r>
              <a:rPr lang="es-ES" sz="2000" dirty="0" err="1">
                <a:latin typeface="Times New Roman" pitchFamily="18" charset="0"/>
                <a:cs typeface="Times New Roman" pitchFamily="18" charset="0"/>
              </a:rPr>
              <a:t>For</a:t>
            </a:r>
            <a:r>
              <a:rPr lang="es-ES" sz="2000" dirty="0">
                <a:latin typeface="Times New Roman" pitchFamily="18" charset="0"/>
                <a:cs typeface="Times New Roman" pitchFamily="18" charset="0"/>
              </a:rPr>
              <a:t> a </a:t>
            </a:r>
            <a:r>
              <a:rPr lang="es-ES" sz="2000" dirty="0" err="1">
                <a:latin typeface="Times New Roman" pitchFamily="18" charset="0"/>
                <a:cs typeface="Times New Roman" pitchFamily="18" charset="0"/>
              </a:rPr>
              <a:t>second-order</a:t>
            </a:r>
            <a:r>
              <a:rPr lang="es-ES" sz="2000" dirty="0">
                <a:latin typeface="Times New Roman" pitchFamily="18" charset="0"/>
                <a:cs typeface="Times New Roman" pitchFamily="18" charset="0"/>
              </a:rPr>
              <a:t> </a:t>
            </a:r>
            <a:r>
              <a:rPr lang="es-ES" sz="2000" dirty="0" err="1">
                <a:latin typeface="Times New Roman" pitchFamily="18" charset="0"/>
                <a:cs typeface="Times New Roman" pitchFamily="18" charset="0"/>
              </a:rPr>
              <a:t>polynomial</a:t>
            </a:r>
            <a:r>
              <a:rPr lang="es-ES" sz="2000" dirty="0">
                <a:latin typeface="Times New Roman" pitchFamily="18" charset="0"/>
                <a:cs typeface="Times New Roman" pitchFamily="18" charset="0"/>
              </a:rPr>
              <a:t> </a:t>
            </a:r>
            <a:r>
              <a:rPr lang="es-ES" sz="2000" dirty="0" err="1">
                <a:latin typeface="Times New Roman" pitchFamily="18" charset="0"/>
                <a:cs typeface="Times New Roman" pitchFamily="18" charset="0"/>
              </a:rPr>
              <a:t>transformation</a:t>
            </a:r>
            <a:r>
              <a:rPr lang="es-ES" sz="2000" dirty="0">
                <a:latin typeface="Times New Roman" pitchFamily="18" charset="0"/>
                <a:cs typeface="Times New Roman" pitchFamily="18" charset="0"/>
              </a:rPr>
              <a:t>,</a:t>
            </a:r>
          </a:p>
          <a:p>
            <a:pPr lvl="1" algn="just">
              <a:spcBef>
                <a:spcPts val="600"/>
              </a:spcBef>
              <a:spcAft>
                <a:spcPts val="600"/>
              </a:spcAft>
            </a:pPr>
            <a:r>
              <a:rPr lang="es-ES" sz="2000" dirty="0">
                <a:latin typeface="Times New Roman" pitchFamily="18" charset="0"/>
                <a:cs typeface="Times New Roman" pitchFamily="18" charset="0"/>
              </a:rPr>
              <a:t>[u v] = [1 x y x*y x^2 y^2] * </a:t>
            </a:r>
            <a:r>
              <a:rPr lang="es-ES" sz="2000" dirty="0" err="1">
                <a:latin typeface="Times New Roman" pitchFamily="18" charset="0"/>
                <a:cs typeface="Times New Roman" pitchFamily="18" charset="0"/>
              </a:rPr>
              <a:t>Tinv</a:t>
            </a:r>
            <a:endParaRPr lang="es-ES" sz="2000" dirty="0">
              <a:latin typeface="Times New Roman" pitchFamily="18" charset="0"/>
              <a:cs typeface="Times New Roman" pitchFamily="18" charset="0"/>
            </a:endParaRPr>
          </a:p>
          <a:p>
            <a:pPr algn="just">
              <a:spcBef>
                <a:spcPts val="600"/>
              </a:spcBef>
              <a:spcAft>
                <a:spcPts val="600"/>
              </a:spcAft>
            </a:pPr>
            <a:r>
              <a:rPr lang="en-US" sz="2000" dirty="0">
                <a:latin typeface="Times New Roman" pitchFamily="18" charset="0"/>
                <a:cs typeface="Times New Roman" pitchFamily="18" charset="0"/>
              </a:rPr>
              <a:t>Both u and v are second-order polynomials of x and y. Each second-order polynomial has six terms. To specify all coefficients, </a:t>
            </a:r>
            <a:r>
              <a:rPr lang="en-US" sz="2000" dirty="0" err="1">
                <a:latin typeface="Times New Roman" pitchFamily="18" charset="0"/>
                <a:cs typeface="Times New Roman" pitchFamily="18" charset="0"/>
              </a:rPr>
              <a:t>Tinv</a:t>
            </a:r>
            <a:r>
              <a:rPr lang="en-US" sz="2000" dirty="0">
                <a:latin typeface="Times New Roman" pitchFamily="18" charset="0"/>
                <a:cs typeface="Times New Roman" pitchFamily="18" charset="0"/>
              </a:rPr>
              <a:t> has size 6-by-2.</a:t>
            </a:r>
          </a:p>
          <a:p>
            <a:pPr algn="just">
              <a:spcBef>
                <a:spcPts val="600"/>
              </a:spcBef>
              <a:spcAft>
                <a:spcPts val="600"/>
              </a:spcAft>
            </a:pPr>
            <a:r>
              <a:rPr lang="en-US" sz="2000" dirty="0">
                <a:latin typeface="Times New Roman" pitchFamily="18" charset="0"/>
                <a:cs typeface="Times New Roman" pitchFamily="18" charset="0"/>
              </a:rPr>
              <a:t>t_poly_ord2 = cp2tform(</a:t>
            </a:r>
            <a:r>
              <a:rPr lang="en-US" sz="2000" dirty="0" err="1">
                <a:latin typeface="Times New Roman" pitchFamily="18" charset="0"/>
                <a:cs typeface="Times New Roman" pitchFamily="18" charset="0"/>
              </a:rPr>
              <a:t>input_points</a:t>
            </a:r>
            <a:r>
              <a:rPr lang="en-US" sz="2000" dirty="0">
                <a:latin typeface="Times New Roman" pitchFamily="18" charset="0"/>
                <a:cs typeface="Times New Roman" pitchFamily="18" charset="0"/>
              </a:rPr>
              <a:t>, </a:t>
            </a:r>
            <a:r>
              <a:rPr lang="en-US" sz="2000" dirty="0" err="1">
                <a:latin typeface="Times New Roman" pitchFamily="18" charset="0"/>
                <a:cs typeface="Times New Roman" pitchFamily="18" charset="0"/>
              </a:rPr>
              <a:t>base_points,'polynomial</a:t>
            </a:r>
            <a:r>
              <a:rPr lang="en-US" sz="2000" dirty="0">
                <a:latin typeface="Times New Roman" pitchFamily="18" charset="0"/>
                <a:cs typeface="Times New Roman" pitchFamily="18" charset="0"/>
              </a:rPr>
              <a:t>');</a:t>
            </a:r>
          </a:p>
          <a:p>
            <a:pPr algn="just">
              <a:spcBef>
                <a:spcPts val="600"/>
              </a:spcBef>
              <a:spcAft>
                <a:spcPts val="600"/>
              </a:spcAft>
            </a:pPr>
            <a:r>
              <a:rPr lang="en-US" sz="2000" dirty="0">
                <a:latin typeface="Times New Roman" pitchFamily="18" charset="0"/>
                <a:cs typeface="Times New Roman" pitchFamily="18" charset="0"/>
              </a:rPr>
              <a:t>The coefficients of the inverse mapping are stored in t_poly_ord2.tdata.</a:t>
            </a:r>
          </a:p>
          <a:p>
            <a:pPr algn="just">
              <a:spcBef>
                <a:spcPts val="600"/>
              </a:spcBef>
              <a:spcAft>
                <a:spcPts val="600"/>
              </a:spcAft>
            </a:pPr>
            <a:r>
              <a:rPr lang="en-US" sz="2000" dirty="0">
                <a:latin typeface="Times New Roman" pitchFamily="18" charset="0"/>
                <a:cs typeface="Times New Roman" pitchFamily="18" charset="0"/>
              </a:rPr>
              <a:t>At least six control-point pairs are needed to solve for the 12 unknown coefficients.</a:t>
            </a:r>
          </a:p>
          <a:p>
            <a:pPr algn="just">
              <a:spcBef>
                <a:spcPts val="600"/>
              </a:spcBef>
              <a:spcAft>
                <a:spcPts val="600"/>
              </a:spcAft>
            </a:pPr>
            <a:endParaRPr lang="en-US" sz="2400" dirty="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a:srcRect/>
          <a:stretch>
            <a:fillRect/>
          </a:stretch>
        </p:blipFill>
        <p:spPr bwMode="auto">
          <a:xfrm>
            <a:off x="7739074" y="1857364"/>
            <a:ext cx="2561314" cy="1000132"/>
          </a:xfrm>
          <a:prstGeom prst="rect">
            <a:avLst/>
          </a:prstGeom>
          <a:noFill/>
          <a:ln w="9525">
            <a:noFill/>
            <a:miter lim="800000"/>
            <a:headEnd/>
            <a:tailEnd/>
          </a:ln>
          <a:effectLst/>
        </p:spPr>
      </p:pic>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66844" y="71414"/>
            <a:ext cx="7500990" cy="928694"/>
          </a:xfrm>
        </p:spPr>
        <p:txBody>
          <a:bodyPr>
            <a:noAutofit/>
          </a:bodyPr>
          <a:lstStyle/>
          <a:p>
            <a:r>
              <a:rPr lang="en-US" sz="3600" dirty="0"/>
              <a:t># Image Transformation Algorithms</a:t>
            </a:r>
          </a:p>
        </p:txBody>
      </p:sp>
      <p:sp>
        <p:nvSpPr>
          <p:cNvPr id="9" name="TextBox 8"/>
          <p:cNvSpPr txBox="1"/>
          <p:nvPr/>
        </p:nvSpPr>
        <p:spPr>
          <a:xfrm>
            <a:off x="1666844" y="1285860"/>
            <a:ext cx="8286808" cy="4647426"/>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Piecewise Linear:</a:t>
            </a:r>
          </a:p>
          <a:p>
            <a:pPr algn="just">
              <a:spcBef>
                <a:spcPts val="600"/>
              </a:spcBef>
            </a:pPr>
            <a:r>
              <a:rPr lang="en-US" sz="2800" dirty="0">
                <a:latin typeface="Times New Roman" pitchFamily="18" charset="0"/>
                <a:cs typeface="Times New Roman" pitchFamily="18" charset="0"/>
              </a:rPr>
              <a:t>Linear (affine) transformations are applied </a:t>
            </a:r>
          </a:p>
          <a:p>
            <a:pPr algn="just">
              <a:spcBef>
                <a:spcPts val="600"/>
              </a:spcBef>
            </a:pPr>
            <a:r>
              <a:rPr lang="en-US" sz="2800" dirty="0">
                <a:latin typeface="Times New Roman" pitchFamily="18" charset="0"/>
                <a:cs typeface="Times New Roman" pitchFamily="18" charset="0"/>
              </a:rPr>
              <a:t>separately to each triangular region of the image.</a:t>
            </a:r>
          </a:p>
          <a:p>
            <a:pPr marL="360363" indent="-360363" algn="just">
              <a:spcBef>
                <a:spcPts val="600"/>
              </a:spcBef>
              <a:spcAft>
                <a:spcPts val="600"/>
              </a:spcAft>
              <a:buFont typeface="+mj-lt"/>
              <a:buAutoNum type="arabicPeriod"/>
            </a:pPr>
            <a:r>
              <a:rPr lang="en-US" sz="2800" dirty="0">
                <a:latin typeface="Times New Roman" pitchFamily="18" charset="0"/>
                <a:cs typeface="Times New Roman" pitchFamily="18" charset="0"/>
              </a:rPr>
              <a:t>Find a Delaunay triangulation of the base control points.</a:t>
            </a:r>
          </a:p>
          <a:p>
            <a:pPr marL="360363" indent="-360363" algn="just">
              <a:spcBef>
                <a:spcPts val="600"/>
              </a:spcBef>
              <a:spcAft>
                <a:spcPts val="600"/>
              </a:spcAft>
              <a:buFont typeface="+mj-lt"/>
              <a:buAutoNum type="arabicPeriod"/>
            </a:pPr>
            <a:r>
              <a:rPr lang="en-US" sz="2800" dirty="0">
                <a:latin typeface="Times New Roman" pitchFamily="18" charset="0"/>
                <a:cs typeface="Times New Roman" pitchFamily="18" charset="0"/>
              </a:rPr>
              <a:t>Using the three vertices of each triangle, infer an affine mapping from base to input coordinates.</a:t>
            </a:r>
          </a:p>
          <a:p>
            <a:pPr algn="just">
              <a:spcBef>
                <a:spcPts val="600"/>
              </a:spcBef>
              <a:spcAft>
                <a:spcPts val="600"/>
              </a:spcAft>
            </a:pPr>
            <a:r>
              <a:rPr lang="en-US" sz="2800" dirty="0">
                <a:latin typeface="Times New Roman" pitchFamily="18" charset="0"/>
                <a:cs typeface="Times New Roman" pitchFamily="18" charset="0"/>
              </a:rPr>
              <a:t>At least four control-point pairs are needed. Four pairs result in two triangles with distinct mappings.</a:t>
            </a:r>
          </a:p>
        </p:txBody>
      </p:sp>
      <p:pic>
        <p:nvPicPr>
          <p:cNvPr id="6" name="Picture 3"/>
          <p:cNvPicPr>
            <a:picLocks noChangeAspect="1" noChangeArrowheads="1"/>
          </p:cNvPicPr>
          <p:nvPr/>
        </p:nvPicPr>
        <p:blipFill>
          <a:blip r:embed="rId2"/>
          <a:srcRect/>
          <a:stretch>
            <a:fillRect/>
          </a:stretch>
        </p:blipFill>
        <p:spPr bwMode="auto">
          <a:xfrm>
            <a:off x="8052704" y="1428736"/>
            <a:ext cx="2401014" cy="928694"/>
          </a:xfrm>
          <a:prstGeom prst="rect">
            <a:avLst/>
          </a:prstGeom>
          <a:noFill/>
          <a:ln w="9525">
            <a:noFill/>
            <a:miter lim="800000"/>
            <a:headEnd/>
            <a:tailEnd/>
          </a:ln>
          <a:effectLst/>
        </p:spPr>
      </p:pic>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a:xfrm>
            <a:off x="1666844" y="71414"/>
            <a:ext cx="7500990" cy="928694"/>
          </a:xfrm>
        </p:spPr>
        <p:txBody>
          <a:bodyPr>
            <a:noAutofit/>
          </a:bodyPr>
          <a:lstStyle/>
          <a:p>
            <a:r>
              <a:rPr lang="en-US" sz="3600" dirty="0"/>
              <a:t># Image Transformation Algorithms</a:t>
            </a:r>
          </a:p>
        </p:txBody>
      </p:sp>
      <p:sp>
        <p:nvSpPr>
          <p:cNvPr id="9" name="TextBox 8"/>
          <p:cNvSpPr txBox="1"/>
          <p:nvPr/>
        </p:nvSpPr>
        <p:spPr>
          <a:xfrm>
            <a:off x="1666844" y="1285861"/>
            <a:ext cx="8286808" cy="4739759"/>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Local Weighted Mean:</a:t>
            </a:r>
          </a:p>
          <a:p>
            <a:pPr algn="just">
              <a:spcBef>
                <a:spcPts val="600"/>
              </a:spcBef>
            </a:pPr>
            <a:r>
              <a:rPr lang="en-US" sz="2400" dirty="0">
                <a:latin typeface="Times New Roman" pitchFamily="18" charset="0"/>
                <a:cs typeface="Times New Roman" pitchFamily="18" charset="0"/>
              </a:rPr>
              <a:t>For each control point in </a:t>
            </a:r>
            <a:r>
              <a:rPr lang="en-US" sz="2400" dirty="0" err="1">
                <a:latin typeface="Times New Roman" pitchFamily="18" charset="0"/>
                <a:cs typeface="Times New Roman" pitchFamily="18" charset="0"/>
              </a:rPr>
              <a:t>base_points</a:t>
            </a:r>
            <a:r>
              <a:rPr lang="en-US" sz="2400" dirty="0">
                <a:latin typeface="Times New Roman" pitchFamily="18" charset="0"/>
                <a:cs typeface="Times New Roman" pitchFamily="18" charset="0"/>
              </a:rPr>
              <a:t>:</a:t>
            </a:r>
          </a:p>
          <a:p>
            <a:pPr marL="360363" indent="-360363" algn="just">
              <a:spcBef>
                <a:spcPts val="600"/>
              </a:spcBef>
              <a:buFont typeface="+mj-lt"/>
              <a:buAutoNum type="arabicPeriod"/>
            </a:pPr>
            <a:r>
              <a:rPr lang="en-US" sz="2400" dirty="0">
                <a:latin typeface="Times New Roman" pitchFamily="18" charset="0"/>
                <a:cs typeface="Times New Roman" pitchFamily="18" charset="0"/>
              </a:rPr>
              <a:t>Find the N closest control points.</a:t>
            </a:r>
          </a:p>
          <a:p>
            <a:pPr marL="360363" indent="-360363" algn="just">
              <a:spcBef>
                <a:spcPts val="600"/>
              </a:spcBef>
              <a:buFont typeface="+mj-lt"/>
              <a:buAutoNum type="arabicPeriod"/>
            </a:pPr>
            <a:r>
              <a:rPr lang="en-US" sz="2400" dirty="0">
                <a:latin typeface="Times New Roman" pitchFamily="18" charset="0"/>
                <a:cs typeface="Times New Roman" pitchFamily="18" charset="0"/>
              </a:rPr>
              <a:t>Use these N points and their corresponding points in </a:t>
            </a:r>
            <a:r>
              <a:rPr lang="en-US" sz="2400" dirty="0" err="1">
                <a:latin typeface="Times New Roman" pitchFamily="18" charset="0"/>
                <a:cs typeface="Times New Roman" pitchFamily="18" charset="0"/>
              </a:rPr>
              <a:t>input_points</a:t>
            </a:r>
            <a:r>
              <a:rPr lang="en-US" sz="2400" dirty="0">
                <a:latin typeface="Times New Roman" pitchFamily="18" charset="0"/>
                <a:cs typeface="Times New Roman" pitchFamily="18" charset="0"/>
              </a:rPr>
              <a:t> to infer a second-order polynomial.</a:t>
            </a:r>
          </a:p>
          <a:p>
            <a:pPr marL="360363" indent="-360363" algn="just">
              <a:spcBef>
                <a:spcPts val="600"/>
              </a:spcBef>
              <a:buFont typeface="+mj-lt"/>
              <a:buAutoNum type="arabicPeriod"/>
            </a:pPr>
            <a:r>
              <a:rPr lang="en-US" sz="2400" dirty="0">
                <a:latin typeface="Times New Roman" pitchFamily="18" charset="0"/>
                <a:cs typeface="Times New Roman" pitchFamily="18" charset="0"/>
              </a:rPr>
              <a:t>Calculate the radius of influence of this polynomial as the distance from the center control point to the farthest point used to infer the polynomial (using </a:t>
            </a:r>
            <a:r>
              <a:rPr lang="en-US" sz="2400" dirty="0" err="1">
                <a:latin typeface="Times New Roman" pitchFamily="18" charset="0"/>
                <a:cs typeface="Times New Roman" pitchFamily="18" charset="0"/>
              </a:rPr>
              <a:t>base_points</a:t>
            </a:r>
            <a:r>
              <a:rPr lang="en-US" sz="2400" dirty="0">
                <a:latin typeface="Times New Roman" pitchFamily="18" charset="0"/>
                <a:cs typeface="Times New Roman" pitchFamily="18" charset="0"/>
              </a:rPr>
              <a:t>).</a:t>
            </a:r>
          </a:p>
          <a:p>
            <a:pPr marL="360363" indent="-360363" algn="just">
              <a:spcBef>
                <a:spcPts val="600"/>
              </a:spcBef>
            </a:pPr>
            <a:r>
              <a:rPr lang="en-US" sz="2400" dirty="0">
                <a:latin typeface="Times New Roman" pitchFamily="18" charset="0"/>
                <a:cs typeface="Times New Roman" pitchFamily="18" charset="0"/>
              </a:rPr>
              <a:t>At least six control-point pairs are needed to solve for the second-order polynomial. Ill-conditioned polynomials might result if too few pairs are used.</a:t>
            </a:r>
          </a:p>
        </p:txBody>
      </p:sp>
      <p:pic>
        <p:nvPicPr>
          <p:cNvPr id="5" name="Picture 4"/>
          <p:cNvPicPr>
            <a:picLocks noChangeAspect="1" noChangeArrowheads="1"/>
          </p:cNvPicPr>
          <p:nvPr/>
        </p:nvPicPr>
        <p:blipFill>
          <a:blip r:embed="rId2"/>
          <a:srcRect/>
          <a:stretch>
            <a:fillRect/>
          </a:stretch>
        </p:blipFill>
        <p:spPr bwMode="auto">
          <a:xfrm>
            <a:off x="7953388" y="1285860"/>
            <a:ext cx="2357454" cy="1010337"/>
          </a:xfrm>
          <a:prstGeom prst="rect">
            <a:avLst/>
          </a:prstGeom>
          <a:noFill/>
          <a:ln w="9525">
            <a:noFill/>
            <a:miter lim="800000"/>
            <a:headEnd/>
            <a:tailEnd/>
          </a:ln>
          <a:effectLst/>
        </p:spPr>
      </p:pic>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a:t>Review</a:t>
            </a:r>
          </a:p>
        </p:txBody>
      </p:sp>
      <p:pic>
        <p:nvPicPr>
          <p:cNvPr id="5" name="Picture 4"/>
          <p:cNvPicPr>
            <a:picLocks noChangeAspect="1" noChangeArrowheads="1"/>
          </p:cNvPicPr>
          <p:nvPr/>
        </p:nvPicPr>
        <p:blipFill rotWithShape="1">
          <a:blip r:embed="rId2">
            <a:lum bright="-27000" contrast="41000"/>
            <a:extLst>
              <a:ext uri="{28A0092B-C50C-407E-A947-70E740481C1C}">
                <a14:useLocalDpi xmlns:a14="http://schemas.microsoft.com/office/drawing/2010/main" val="0"/>
              </a:ext>
            </a:extLst>
          </a:blip>
          <a:srcRect l="3222" t="7318" r="3779" b="1972"/>
          <a:stretch/>
        </p:blipFill>
        <p:spPr bwMode="auto">
          <a:xfrm>
            <a:off x="4151785" y="60350"/>
            <a:ext cx="6425095" cy="668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ight Arrow Callout 3"/>
          <p:cNvSpPr/>
          <p:nvPr/>
        </p:nvSpPr>
        <p:spPr>
          <a:xfrm>
            <a:off x="1952596" y="4286256"/>
            <a:ext cx="2000264" cy="2214578"/>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Find mistake?</a:t>
            </a:r>
          </a:p>
        </p:txBody>
      </p:sp>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Image Transformation Summary</a:t>
            </a:r>
            <a:endParaRPr lang="en-US" dirty="0"/>
          </a:p>
        </p:txBody>
      </p:sp>
      <p:graphicFrame>
        <p:nvGraphicFramePr>
          <p:cNvPr id="7" name="Table 6"/>
          <p:cNvGraphicFramePr>
            <a:graphicFrameLocks noGrp="1"/>
          </p:cNvGraphicFramePr>
          <p:nvPr/>
        </p:nvGraphicFramePr>
        <p:xfrm>
          <a:off x="1738282" y="1285860"/>
          <a:ext cx="8715436" cy="5486400"/>
        </p:xfrm>
        <a:graphic>
          <a:graphicData uri="http://schemas.openxmlformats.org/drawingml/2006/table">
            <a:tbl>
              <a:tblPr firstRow="1" bandRow="1">
                <a:tableStyleId>{5C22544A-7EE6-4342-B048-85BDC9FD1C3A}</a:tableStyleId>
              </a:tblPr>
              <a:tblGrid>
                <a:gridCol w="1571636">
                  <a:extLst>
                    <a:ext uri="{9D8B030D-6E8A-4147-A177-3AD203B41FA5}">
                      <a16:colId xmlns:a16="http://schemas.microsoft.com/office/drawing/2014/main" val="20000"/>
                    </a:ext>
                  </a:extLst>
                </a:gridCol>
                <a:gridCol w="4214842">
                  <a:extLst>
                    <a:ext uri="{9D8B030D-6E8A-4147-A177-3AD203B41FA5}">
                      <a16:colId xmlns:a16="http://schemas.microsoft.com/office/drawing/2014/main" val="20001"/>
                    </a:ext>
                  </a:extLst>
                </a:gridCol>
                <a:gridCol w="1643074">
                  <a:extLst>
                    <a:ext uri="{9D8B030D-6E8A-4147-A177-3AD203B41FA5}">
                      <a16:colId xmlns:a16="http://schemas.microsoft.com/office/drawing/2014/main" val="20002"/>
                    </a:ext>
                  </a:extLst>
                </a:gridCol>
                <a:gridCol w="1285884">
                  <a:extLst>
                    <a:ext uri="{9D8B030D-6E8A-4147-A177-3AD203B41FA5}">
                      <a16:colId xmlns:a16="http://schemas.microsoft.com/office/drawing/2014/main" val="20003"/>
                    </a:ext>
                  </a:extLst>
                </a:gridCol>
              </a:tblGrid>
              <a:tr h="370840">
                <a:tc>
                  <a:txBody>
                    <a:bodyPr/>
                    <a:lstStyle/>
                    <a:p>
                      <a:pPr algn="ctr"/>
                      <a:r>
                        <a:rPr lang="en-US" dirty="0" smtClean="0">
                          <a:latin typeface="Times New Roman" pitchFamily="18" charset="0"/>
                          <a:cs typeface="Times New Roman" pitchFamily="18" charset="0"/>
                        </a:rPr>
                        <a:t>Transformation Type</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Description</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Minimum Control Points</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Example</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370840">
                <a:tc>
                  <a:txBody>
                    <a:bodyPr/>
                    <a:lstStyle/>
                    <a:p>
                      <a:pPr algn="ctr"/>
                      <a:r>
                        <a:rPr lang="en-US" sz="2000" dirty="0" smtClean="0">
                          <a:latin typeface="Times New Roman" pitchFamily="18" charset="0"/>
                          <a:cs typeface="Times New Roman" pitchFamily="18" charset="0"/>
                        </a:rPr>
                        <a:t>'</a:t>
                      </a:r>
                      <a:r>
                        <a:rPr lang="en-US" sz="2000" dirty="0" err="1" smtClean="0">
                          <a:latin typeface="Times New Roman" pitchFamily="18" charset="0"/>
                          <a:cs typeface="Times New Roman" pitchFamily="18" charset="0"/>
                        </a:rPr>
                        <a:t>nonreflective</a:t>
                      </a:r>
                      <a:r>
                        <a:rPr lang="en-US" sz="2000" dirty="0" smtClean="0">
                          <a:latin typeface="Times New Roman" pitchFamily="18" charset="0"/>
                          <a:cs typeface="Times New Roman" pitchFamily="18" charset="0"/>
                        </a:rPr>
                        <a:t> similarity'</a:t>
                      </a:r>
                      <a:endParaRPr lang="en-US" sz="2000" dirty="0">
                        <a:latin typeface="Times New Roman" pitchFamily="18" charset="0"/>
                        <a:cs typeface="Times New Roman" pitchFamily="18" charset="0"/>
                      </a:endParaRPr>
                    </a:p>
                  </a:txBody>
                  <a:tcPr anchor="ctr"/>
                </a:tc>
                <a:tc>
                  <a:txBody>
                    <a:bodyPr/>
                    <a:lstStyle/>
                    <a:p>
                      <a:pPr algn="ctr"/>
                      <a:r>
                        <a:rPr lang="en-US" sz="2000" dirty="0" smtClean="0">
                          <a:latin typeface="Times New Roman" pitchFamily="18" charset="0"/>
                          <a:cs typeface="Times New Roman" pitchFamily="18" charset="0"/>
                        </a:rPr>
                        <a:t>Use this transformation when shapes in the input image are unchanged, but the image is distorted by some combination of translation, rotation, and scaling. Straight lines remain straight, and parallel lines are still parallel.</a:t>
                      </a:r>
                      <a:endParaRPr lang="en-US" sz="2000" dirty="0">
                        <a:latin typeface="Times New Roman" pitchFamily="18" charset="0"/>
                        <a:cs typeface="Times New Roman" pitchFamily="18" charset="0"/>
                      </a:endParaRPr>
                    </a:p>
                  </a:txBody>
                  <a:tcPr anchor="ctr"/>
                </a:tc>
                <a:tc>
                  <a:txBody>
                    <a:bodyPr/>
                    <a:lstStyle/>
                    <a:p>
                      <a:pPr algn="ctr"/>
                      <a:r>
                        <a:rPr lang="en-US" sz="2000" dirty="0" smtClean="0">
                          <a:latin typeface="Times New Roman" pitchFamily="18" charset="0"/>
                          <a:cs typeface="Times New Roman" pitchFamily="18" charset="0"/>
                        </a:rPr>
                        <a:t>2 pairs</a:t>
                      </a:r>
                      <a:endParaRPr lang="en-US" sz="2000"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r h="370840">
                <a:tc>
                  <a:txBody>
                    <a:bodyPr/>
                    <a:lstStyle/>
                    <a:p>
                      <a:pPr algn="ctr"/>
                      <a:r>
                        <a:rPr lang="en-US" sz="2000" kern="1200" baseline="0" dirty="0" smtClean="0">
                          <a:solidFill>
                            <a:schemeClr val="dk1"/>
                          </a:solidFill>
                          <a:latin typeface="Times New Roman" pitchFamily="18" charset="0"/>
                          <a:ea typeface="+mn-ea"/>
                          <a:cs typeface="Times New Roman" pitchFamily="18" charset="0"/>
                        </a:rPr>
                        <a:t>'similarity'</a:t>
                      </a:r>
                      <a:endParaRPr lang="en-US" sz="2000" dirty="0">
                        <a:latin typeface="Times New Roman" pitchFamily="18" charset="0"/>
                        <a:cs typeface="Times New Roman" pitchFamily="18" charset="0"/>
                      </a:endParaRPr>
                    </a:p>
                  </a:txBody>
                  <a:tcPr anchor="ctr"/>
                </a:tc>
                <a:tc>
                  <a:txBody>
                    <a:bodyPr/>
                    <a:lstStyle/>
                    <a:p>
                      <a:pPr algn="ctr"/>
                      <a:r>
                        <a:rPr lang="en-US" sz="2000" kern="1200" baseline="0" dirty="0" smtClean="0">
                          <a:solidFill>
                            <a:schemeClr val="dk1"/>
                          </a:solidFill>
                          <a:latin typeface="Times New Roman" pitchFamily="18" charset="0"/>
                          <a:ea typeface="+mn-ea"/>
                          <a:cs typeface="Times New Roman" pitchFamily="18" charset="0"/>
                        </a:rPr>
                        <a:t>Same as '</a:t>
                      </a:r>
                      <a:r>
                        <a:rPr lang="en-US" sz="2000" kern="1200" baseline="0" dirty="0" err="1" smtClean="0">
                          <a:solidFill>
                            <a:schemeClr val="dk1"/>
                          </a:solidFill>
                          <a:latin typeface="Times New Roman" pitchFamily="18" charset="0"/>
                          <a:ea typeface="+mn-ea"/>
                          <a:cs typeface="Times New Roman" pitchFamily="18" charset="0"/>
                        </a:rPr>
                        <a:t>nonreflective</a:t>
                      </a:r>
                      <a:endParaRPr lang="en-US" sz="2000" kern="1200" baseline="0" dirty="0" smtClean="0">
                        <a:solidFill>
                          <a:schemeClr val="dk1"/>
                        </a:solidFill>
                        <a:latin typeface="Times New Roman" pitchFamily="18" charset="0"/>
                        <a:ea typeface="+mn-ea"/>
                        <a:cs typeface="Times New Roman" pitchFamily="18" charset="0"/>
                      </a:endParaRPr>
                    </a:p>
                    <a:p>
                      <a:pPr algn="ctr"/>
                      <a:r>
                        <a:rPr lang="en-US" sz="2000" kern="1200" baseline="0" dirty="0" smtClean="0">
                          <a:solidFill>
                            <a:schemeClr val="dk1"/>
                          </a:solidFill>
                          <a:latin typeface="Times New Roman" pitchFamily="18" charset="0"/>
                          <a:ea typeface="+mn-ea"/>
                          <a:cs typeface="Times New Roman" pitchFamily="18" charset="0"/>
                        </a:rPr>
                        <a:t>similarity' with the addition of optional</a:t>
                      </a:r>
                    </a:p>
                    <a:p>
                      <a:pPr algn="ctr"/>
                      <a:r>
                        <a:rPr lang="en-US" sz="2000" kern="1200" baseline="0" dirty="0" smtClean="0">
                          <a:solidFill>
                            <a:schemeClr val="dk1"/>
                          </a:solidFill>
                          <a:latin typeface="Times New Roman" pitchFamily="18" charset="0"/>
                          <a:ea typeface="+mn-ea"/>
                          <a:cs typeface="Times New Roman" pitchFamily="18" charset="0"/>
                        </a:rPr>
                        <a:t>reflection.</a:t>
                      </a:r>
                    </a:p>
                  </a:txBody>
                  <a:tcPr anchor="ctr"/>
                </a:tc>
                <a:tc>
                  <a:txBody>
                    <a:bodyPr/>
                    <a:lstStyle/>
                    <a:p>
                      <a:pPr algn="ctr"/>
                      <a:r>
                        <a:rPr lang="en-US" sz="2000" kern="1200" baseline="0" dirty="0" smtClean="0">
                          <a:solidFill>
                            <a:schemeClr val="dk1"/>
                          </a:solidFill>
                          <a:latin typeface="Times New Roman" pitchFamily="18" charset="0"/>
                          <a:ea typeface="+mn-ea"/>
                          <a:cs typeface="Times New Roman" pitchFamily="18" charset="0"/>
                        </a:rPr>
                        <a:t>3 pairs</a:t>
                      </a:r>
                      <a:endParaRPr lang="en-US" sz="2000" dirty="0">
                        <a:latin typeface="Times New Roman" pitchFamily="18" charset="0"/>
                        <a:cs typeface="Times New Roman" pitchFamily="18" charset="0"/>
                      </a:endParaRPr>
                    </a:p>
                  </a:txBody>
                  <a:tcPr anchor="ctr"/>
                </a:tc>
                <a:tc>
                  <a:txBody>
                    <a:bodyPr/>
                    <a:lstStyle/>
                    <a:p>
                      <a:pPr algn="ctr"/>
                      <a:endParaRPr lang="en-US" sz="2000" dirty="0">
                        <a:latin typeface="Times New Roman" pitchFamily="18" charset="0"/>
                        <a:cs typeface="Times New Roman" pitchFamily="18" charset="0"/>
                      </a:endParaRPr>
                    </a:p>
                  </a:txBody>
                  <a:tcPr anchor="ctr"/>
                </a:tc>
                <a:extLst>
                  <a:ext uri="{0D108BD9-81ED-4DB2-BD59-A6C34878D82A}">
                    <a16:rowId xmlns:a16="http://schemas.microsoft.com/office/drawing/2014/main" val="10002"/>
                  </a:ext>
                </a:extLst>
              </a:tr>
              <a:tr h="370840">
                <a:tc>
                  <a:txBody>
                    <a:bodyPr/>
                    <a:lstStyle/>
                    <a:p>
                      <a:pPr algn="ctr"/>
                      <a:r>
                        <a:rPr lang="en-US" sz="2000" kern="1200" baseline="0" dirty="0" smtClean="0">
                          <a:solidFill>
                            <a:schemeClr val="dk1"/>
                          </a:solidFill>
                          <a:latin typeface="Times New Roman" pitchFamily="18" charset="0"/>
                          <a:ea typeface="+mn-ea"/>
                          <a:cs typeface="Times New Roman" pitchFamily="18" charset="0"/>
                        </a:rPr>
                        <a:t>'affine'</a:t>
                      </a:r>
                      <a:endParaRPr lang="en-US" sz="2000"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chemeClr val="dk1"/>
                          </a:solidFill>
                          <a:latin typeface="Times New Roman" pitchFamily="18" charset="0"/>
                          <a:ea typeface="+mn-ea"/>
                          <a:cs typeface="Times New Roman" pitchFamily="18" charset="0"/>
                        </a:rPr>
                        <a:t>Use this transformation when shapes in the input image exhibit shearing. Straight lines remain straight, and parallel lines remain parallel, but rectangles become parallelograms.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latin typeface="Times New Roman" pitchFamily="18" charset="0"/>
                          <a:cs typeface="Times New Roman" pitchFamily="18" charset="0"/>
                        </a:rPr>
                        <a:t>3 pairs</a:t>
                      </a:r>
                      <a:endParaRPr lang="en-US" sz="2000" dirty="0">
                        <a:latin typeface="Times New Roman" pitchFamily="18" charset="0"/>
                        <a:cs typeface="Times New Roman" pitchFamily="18" charset="0"/>
                      </a:endParaRPr>
                    </a:p>
                  </a:txBody>
                  <a:tcPr anchor="ctr"/>
                </a:tc>
                <a:tc>
                  <a:txBody>
                    <a:bodyPr/>
                    <a:lstStyle/>
                    <a:p>
                      <a:pPr algn="ctr"/>
                      <a:endParaRPr lang="en-US" sz="2000" dirty="0">
                        <a:latin typeface="Times New Roman" pitchFamily="18" charset="0"/>
                        <a:cs typeface="Times New Roman" pitchFamily="18" charset="0"/>
                      </a:endParaRPr>
                    </a:p>
                  </a:txBody>
                  <a:tcPr anchor="ctr"/>
                </a:tc>
                <a:extLst>
                  <a:ext uri="{0D108BD9-81ED-4DB2-BD59-A6C34878D82A}">
                    <a16:rowId xmlns:a16="http://schemas.microsoft.com/office/drawing/2014/main" val="10003"/>
                  </a:ext>
                </a:extLst>
              </a:tr>
            </a:tbl>
          </a:graphicData>
        </a:graphic>
      </p:graphicFrame>
      <p:pic>
        <p:nvPicPr>
          <p:cNvPr id="3074" name="Picture 2"/>
          <p:cNvPicPr>
            <a:picLocks noChangeAspect="1" noChangeArrowheads="1"/>
          </p:cNvPicPr>
          <p:nvPr/>
        </p:nvPicPr>
        <p:blipFill>
          <a:blip r:embed="rId2"/>
          <a:srcRect/>
          <a:stretch>
            <a:fillRect/>
          </a:stretch>
        </p:blipFill>
        <p:spPr bwMode="auto">
          <a:xfrm>
            <a:off x="9167835" y="5715017"/>
            <a:ext cx="1228725" cy="42862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9239273" y="4357694"/>
            <a:ext cx="1133475" cy="6286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9239273" y="2714620"/>
            <a:ext cx="1133475" cy="628650"/>
          </a:xfrm>
          <a:prstGeom prst="rect">
            <a:avLst/>
          </a:prstGeom>
          <a:noFill/>
          <a:ln w="9525">
            <a:noFill/>
            <a:miter lim="800000"/>
            <a:headEnd/>
            <a:tailEnd/>
          </a:ln>
          <a:effectLst/>
        </p:spPr>
      </p:pic>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1738282" y="1285860"/>
          <a:ext cx="8715436" cy="5120640"/>
        </p:xfrm>
        <a:graphic>
          <a:graphicData uri="http://schemas.openxmlformats.org/drawingml/2006/table">
            <a:tbl>
              <a:tblPr firstRow="1" bandRow="1">
                <a:tableStyleId>{5C22544A-7EE6-4342-B048-85BDC9FD1C3A}</a:tableStyleId>
              </a:tblPr>
              <a:tblGrid>
                <a:gridCol w="1500198">
                  <a:extLst>
                    <a:ext uri="{9D8B030D-6E8A-4147-A177-3AD203B41FA5}">
                      <a16:colId xmlns:a16="http://schemas.microsoft.com/office/drawing/2014/main" val="20000"/>
                    </a:ext>
                  </a:extLst>
                </a:gridCol>
                <a:gridCol w="4071966">
                  <a:extLst>
                    <a:ext uri="{9D8B030D-6E8A-4147-A177-3AD203B41FA5}">
                      <a16:colId xmlns:a16="http://schemas.microsoft.com/office/drawing/2014/main" val="20001"/>
                    </a:ext>
                  </a:extLst>
                </a:gridCol>
                <a:gridCol w="1857388">
                  <a:extLst>
                    <a:ext uri="{9D8B030D-6E8A-4147-A177-3AD203B41FA5}">
                      <a16:colId xmlns:a16="http://schemas.microsoft.com/office/drawing/2014/main" val="20002"/>
                    </a:ext>
                  </a:extLst>
                </a:gridCol>
                <a:gridCol w="1285884">
                  <a:extLst>
                    <a:ext uri="{9D8B030D-6E8A-4147-A177-3AD203B41FA5}">
                      <a16:colId xmlns:a16="http://schemas.microsoft.com/office/drawing/2014/main" val="20003"/>
                    </a:ext>
                  </a:extLst>
                </a:gridCol>
              </a:tblGrid>
              <a:tr h="370840">
                <a:tc>
                  <a:txBody>
                    <a:bodyPr/>
                    <a:lstStyle/>
                    <a:p>
                      <a:pPr algn="ctr"/>
                      <a:r>
                        <a:rPr lang="en-US" dirty="0" smtClean="0">
                          <a:latin typeface="Times New Roman" pitchFamily="18" charset="0"/>
                          <a:cs typeface="Times New Roman" pitchFamily="18" charset="0"/>
                        </a:rPr>
                        <a:t>Transformation Type</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Description</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Minimum Control Points</a:t>
                      </a:r>
                      <a:endParaRPr lang="en-US" dirty="0">
                        <a:latin typeface="Times New Roman" pitchFamily="18" charset="0"/>
                        <a:cs typeface="Times New Roman" pitchFamily="18" charset="0"/>
                      </a:endParaRPr>
                    </a:p>
                  </a:txBody>
                  <a:tcPr anchor="ctr"/>
                </a:tc>
                <a:tc>
                  <a:txBody>
                    <a:bodyPr/>
                    <a:lstStyle/>
                    <a:p>
                      <a:pPr algn="ctr"/>
                      <a:r>
                        <a:rPr lang="en-US" dirty="0" smtClean="0">
                          <a:latin typeface="Times New Roman" pitchFamily="18" charset="0"/>
                          <a:cs typeface="Times New Roman" pitchFamily="18" charset="0"/>
                        </a:rPr>
                        <a:t>Example</a:t>
                      </a:r>
                      <a:endParaRPr lang="en-US" dirty="0">
                        <a:latin typeface="Times New Roman" pitchFamily="18" charset="0"/>
                        <a:cs typeface="Times New Roman" pitchFamily="18" charset="0"/>
                      </a:endParaRPr>
                    </a:p>
                  </a:txBody>
                  <a:tcPr anchor="ctr"/>
                </a:tc>
                <a:extLst>
                  <a:ext uri="{0D108BD9-81ED-4DB2-BD59-A6C34878D82A}">
                    <a16:rowId xmlns:a16="http://schemas.microsoft.com/office/drawing/2014/main" val="10000"/>
                  </a:ext>
                </a:extLst>
              </a:tr>
              <a:tr h="370840">
                <a:tc>
                  <a:txBody>
                    <a:bodyPr/>
                    <a:lstStyle/>
                    <a:p>
                      <a:pPr algn="ctr"/>
                      <a:r>
                        <a:rPr lang="en-US" sz="1800" kern="1200" baseline="0" dirty="0" smtClean="0">
                          <a:solidFill>
                            <a:schemeClr val="dk1"/>
                          </a:solidFill>
                          <a:latin typeface="Times New Roman" pitchFamily="18" charset="0"/>
                          <a:ea typeface="+mn-ea"/>
                          <a:cs typeface="Times New Roman" pitchFamily="18" charset="0"/>
                        </a:rPr>
                        <a:t>'projective'</a:t>
                      </a:r>
                      <a:endParaRPr lang="en-US" sz="1800" dirty="0">
                        <a:latin typeface="Times New Roman" pitchFamily="18" charset="0"/>
                        <a:cs typeface="Times New Roman" pitchFamily="18" charset="0"/>
                      </a:endParaRPr>
                    </a:p>
                  </a:txBody>
                  <a:tcPr anchor="ctr"/>
                </a:tc>
                <a:tc>
                  <a:txBody>
                    <a:bodyPr/>
                    <a:lstStyle/>
                    <a:p>
                      <a:pPr algn="ctr"/>
                      <a:r>
                        <a:rPr lang="en-US" sz="1800" kern="1200" baseline="0" dirty="0" smtClean="0">
                          <a:solidFill>
                            <a:schemeClr val="dk1"/>
                          </a:solidFill>
                          <a:latin typeface="Times New Roman" pitchFamily="18" charset="0"/>
                          <a:ea typeface="+mn-ea"/>
                          <a:cs typeface="Times New Roman" pitchFamily="18" charset="0"/>
                        </a:rPr>
                        <a:t>Use this transformation when the scene</a:t>
                      </a:r>
                    </a:p>
                    <a:p>
                      <a:pPr algn="ctr"/>
                      <a:r>
                        <a:rPr lang="en-US" sz="1800" kern="1200" baseline="0" dirty="0" smtClean="0">
                          <a:solidFill>
                            <a:schemeClr val="dk1"/>
                          </a:solidFill>
                          <a:latin typeface="Times New Roman" pitchFamily="18" charset="0"/>
                          <a:ea typeface="+mn-ea"/>
                          <a:cs typeface="Times New Roman" pitchFamily="18" charset="0"/>
                        </a:rPr>
                        <a:t>appears tilted. Straight lines remain</a:t>
                      </a:r>
                    </a:p>
                    <a:p>
                      <a:pPr algn="ctr"/>
                      <a:r>
                        <a:rPr lang="en-US" sz="1800" kern="1200" baseline="0" dirty="0" smtClean="0">
                          <a:solidFill>
                            <a:schemeClr val="dk1"/>
                          </a:solidFill>
                          <a:latin typeface="Times New Roman" pitchFamily="18" charset="0"/>
                          <a:ea typeface="+mn-ea"/>
                          <a:cs typeface="Times New Roman" pitchFamily="18" charset="0"/>
                        </a:rPr>
                        <a:t>straight, but parallel lines converge toward vanishing points that might or might not fall within the image.</a:t>
                      </a:r>
                      <a:endParaRPr lang="en-US" sz="1800" dirty="0">
                        <a:latin typeface="Times New Roman" pitchFamily="18" charset="0"/>
                        <a:cs typeface="Times New Roman" pitchFamily="18" charset="0"/>
                      </a:endParaRPr>
                    </a:p>
                  </a:txBody>
                  <a:tcPr anchor="ctr"/>
                </a:tc>
                <a:tc>
                  <a:txBody>
                    <a:bodyPr/>
                    <a:lstStyle/>
                    <a:p>
                      <a:pPr algn="ctr"/>
                      <a:r>
                        <a:rPr lang="en-US" sz="2000" kern="1200" baseline="0" dirty="0" smtClean="0">
                          <a:solidFill>
                            <a:schemeClr val="dk1"/>
                          </a:solidFill>
                          <a:latin typeface="+mn-lt"/>
                          <a:ea typeface="+mn-ea"/>
                          <a:cs typeface="+mn-cs"/>
                        </a:rPr>
                        <a:t>4 pairs</a:t>
                      </a:r>
                      <a:endParaRPr lang="en-US" sz="2000" dirty="0">
                        <a:latin typeface="Times New Roman" pitchFamily="18" charset="0"/>
                        <a:cs typeface="Times New Roman" pitchFamily="18" charset="0"/>
                      </a:endParaRPr>
                    </a:p>
                  </a:txBody>
                  <a:tcPr anchor="ctr"/>
                </a:tc>
                <a:tc>
                  <a:txBody>
                    <a:bodyPr/>
                    <a:lstStyle/>
                    <a:p>
                      <a:pPr algn="ctr"/>
                      <a:endParaRPr lang="en-US" sz="2000" dirty="0">
                        <a:latin typeface="Times New Roman" pitchFamily="18" charset="0"/>
                        <a:cs typeface="Times New Roman" pitchFamily="18" charset="0"/>
                      </a:endParaRPr>
                    </a:p>
                  </a:txBody>
                  <a:tcPr anchor="ctr"/>
                </a:tc>
                <a:extLst>
                  <a:ext uri="{0D108BD9-81ED-4DB2-BD59-A6C34878D82A}">
                    <a16:rowId xmlns:a16="http://schemas.microsoft.com/office/drawing/2014/main" val="10001"/>
                  </a:ext>
                </a:extLst>
              </a:tr>
              <a:tr h="370840">
                <a:tc>
                  <a:txBody>
                    <a:bodyPr/>
                    <a:lstStyle/>
                    <a:p>
                      <a:pPr algn="ctr"/>
                      <a:r>
                        <a:rPr lang="en-US" sz="1800" kern="1200" baseline="0" dirty="0" smtClean="0">
                          <a:solidFill>
                            <a:schemeClr val="dk1"/>
                          </a:solidFill>
                          <a:latin typeface="Times New Roman" pitchFamily="18" charset="0"/>
                          <a:ea typeface="+mn-ea"/>
                          <a:cs typeface="Times New Roman" pitchFamily="18" charset="0"/>
                        </a:rPr>
                        <a:t>'polynomial'</a:t>
                      </a:r>
                      <a:endParaRPr lang="en-US" sz="1800" dirty="0">
                        <a:latin typeface="Times New Roman" pitchFamily="18" charset="0"/>
                        <a:cs typeface="Times New Roman" pitchFamily="18" charset="0"/>
                      </a:endParaRPr>
                    </a:p>
                  </a:txBody>
                  <a:tcPr anchor="ctr"/>
                </a:tc>
                <a:tc>
                  <a:txBody>
                    <a:bodyPr/>
                    <a:lstStyle/>
                    <a:p>
                      <a:pPr algn="ctr"/>
                      <a:r>
                        <a:rPr lang="en-US" sz="1800" kern="1200" baseline="0" dirty="0" smtClean="0">
                          <a:solidFill>
                            <a:schemeClr val="dk1"/>
                          </a:solidFill>
                          <a:latin typeface="Times New Roman" pitchFamily="18" charset="0"/>
                          <a:ea typeface="+mn-ea"/>
                          <a:cs typeface="Times New Roman" pitchFamily="18" charset="0"/>
                        </a:rPr>
                        <a:t>Use this transformation when objects in the image are curved. The higher the order of the polynomial, the better the fit, but the result can contain more curves than the base image.</a:t>
                      </a:r>
                      <a:endParaRPr lang="en-US" sz="1800" dirty="0">
                        <a:latin typeface="Times New Roman" pitchFamily="18" charset="0"/>
                        <a:cs typeface="Times New Roman" pitchFamily="18" charset="0"/>
                      </a:endParaRPr>
                    </a:p>
                  </a:txBody>
                  <a:tcPr anchor="ctr"/>
                </a:tc>
                <a:tc>
                  <a:txBody>
                    <a:bodyPr/>
                    <a:lstStyle/>
                    <a:p>
                      <a:pPr algn="ctr"/>
                      <a:r>
                        <a:rPr lang="en-US" sz="1800" kern="1200" baseline="0" dirty="0" smtClean="0">
                          <a:solidFill>
                            <a:schemeClr val="dk1"/>
                          </a:solidFill>
                          <a:latin typeface="Times New Roman" pitchFamily="18" charset="0"/>
                          <a:ea typeface="+mn-ea"/>
                          <a:cs typeface="Times New Roman" pitchFamily="18" charset="0"/>
                        </a:rPr>
                        <a:t>6 pairs (order 2)</a:t>
                      </a:r>
                    </a:p>
                    <a:p>
                      <a:pPr algn="ctr"/>
                      <a:r>
                        <a:rPr lang="en-US" sz="1800" kern="1200" baseline="0" dirty="0" smtClean="0">
                          <a:solidFill>
                            <a:schemeClr val="dk1"/>
                          </a:solidFill>
                          <a:latin typeface="Times New Roman" pitchFamily="18" charset="0"/>
                          <a:ea typeface="+mn-ea"/>
                          <a:cs typeface="Times New Roman" pitchFamily="18" charset="0"/>
                        </a:rPr>
                        <a:t>10 pairs (order 3)</a:t>
                      </a:r>
                    </a:p>
                    <a:p>
                      <a:pPr algn="ctr"/>
                      <a:r>
                        <a:rPr lang="en-US" sz="1800" kern="1200" baseline="0" dirty="0" smtClean="0">
                          <a:solidFill>
                            <a:schemeClr val="dk1"/>
                          </a:solidFill>
                          <a:latin typeface="Times New Roman" pitchFamily="18" charset="0"/>
                          <a:ea typeface="+mn-ea"/>
                          <a:cs typeface="Times New Roman" pitchFamily="18" charset="0"/>
                        </a:rPr>
                        <a:t>15 pairs (order 4)</a:t>
                      </a:r>
                      <a:endParaRPr lang="en-US" sz="1800" dirty="0">
                        <a:latin typeface="Times New Roman" pitchFamily="18" charset="0"/>
                        <a:cs typeface="Times New Roman"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dirty="0">
                        <a:latin typeface="Times New Roman" pitchFamily="18" charset="0"/>
                        <a:cs typeface="Times New Roman" pitchFamily="18" charset="0"/>
                      </a:endParaRPr>
                    </a:p>
                  </a:txBody>
                  <a:tcPr anchor="ctr"/>
                </a:tc>
                <a:extLst>
                  <a:ext uri="{0D108BD9-81ED-4DB2-BD59-A6C34878D82A}">
                    <a16:rowId xmlns:a16="http://schemas.microsoft.com/office/drawing/2014/main" val="10002"/>
                  </a:ext>
                </a:extLst>
              </a:tr>
              <a:tr h="370840">
                <a:tc>
                  <a:txBody>
                    <a:bodyPr/>
                    <a:lstStyle/>
                    <a:p>
                      <a:pPr algn="ctr"/>
                      <a:r>
                        <a:rPr lang="en-US" sz="1800" kern="1200" baseline="0" dirty="0" smtClean="0">
                          <a:solidFill>
                            <a:schemeClr val="dk1"/>
                          </a:solidFill>
                          <a:latin typeface="Times New Roman" pitchFamily="18" charset="0"/>
                          <a:ea typeface="+mn-ea"/>
                          <a:cs typeface="Times New Roman" pitchFamily="18" charset="0"/>
                        </a:rPr>
                        <a:t>'piecewise linear'</a:t>
                      </a:r>
                      <a:endParaRPr lang="en-US" sz="1800" dirty="0">
                        <a:latin typeface="Times New Roman" pitchFamily="18" charset="0"/>
                        <a:cs typeface="Times New Roman" pitchFamily="18" charset="0"/>
                      </a:endParaRPr>
                    </a:p>
                  </a:txBody>
                  <a:tcPr anchor="ctr"/>
                </a:tc>
                <a:tc>
                  <a:txBody>
                    <a:bodyPr/>
                    <a:lstStyle/>
                    <a:p>
                      <a:pPr algn="ctr"/>
                      <a:r>
                        <a:rPr lang="en-US" sz="1800" kern="1200" baseline="0" dirty="0" smtClean="0">
                          <a:solidFill>
                            <a:schemeClr val="dk1"/>
                          </a:solidFill>
                          <a:latin typeface="Times New Roman" pitchFamily="18" charset="0"/>
                          <a:ea typeface="+mn-ea"/>
                          <a:cs typeface="Times New Roman" pitchFamily="18" charset="0"/>
                        </a:rPr>
                        <a:t>Use this transformation when parts of the image appear distorted differently.</a:t>
                      </a:r>
                    </a:p>
                  </a:txBody>
                  <a:tcPr anchor="ctr"/>
                </a:tc>
                <a:tc>
                  <a:txBody>
                    <a:bodyPr/>
                    <a:lstStyle/>
                    <a:p>
                      <a:pPr algn="ctr"/>
                      <a:r>
                        <a:rPr lang="en-US" sz="1800" kern="1200" baseline="0" dirty="0" smtClean="0">
                          <a:solidFill>
                            <a:schemeClr val="dk1"/>
                          </a:solidFill>
                          <a:latin typeface="Times New Roman" pitchFamily="18" charset="0"/>
                          <a:ea typeface="+mn-ea"/>
                          <a:cs typeface="Times New Roman" pitchFamily="18" charset="0"/>
                        </a:rPr>
                        <a:t>4 pairs</a:t>
                      </a:r>
                      <a:endParaRPr lang="en-US" sz="1800" dirty="0">
                        <a:latin typeface="Times New Roman" pitchFamily="18" charset="0"/>
                        <a:cs typeface="Times New Roman" pitchFamily="18" charset="0"/>
                      </a:endParaRPr>
                    </a:p>
                  </a:txBody>
                  <a:tcPr anchor="ctr"/>
                </a:tc>
                <a:tc>
                  <a:txBody>
                    <a:bodyPr/>
                    <a:lstStyle/>
                    <a:p>
                      <a:pPr algn="ctr"/>
                      <a:endParaRPr lang="en-US" sz="2000" dirty="0">
                        <a:latin typeface="Times New Roman" pitchFamily="18" charset="0"/>
                        <a:cs typeface="Times New Roman" pitchFamily="18" charset="0"/>
                      </a:endParaRPr>
                    </a:p>
                  </a:txBody>
                  <a:tcPr anchor="ct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baseline="0" dirty="0" smtClean="0">
                          <a:solidFill>
                            <a:schemeClr val="dk1"/>
                          </a:solidFill>
                          <a:latin typeface="Times New Roman" pitchFamily="18" charset="0"/>
                          <a:ea typeface="+mn-ea"/>
                          <a:cs typeface="Times New Roman" pitchFamily="18" charset="0"/>
                        </a:rPr>
                        <a:t>Local Weighted Mean: '</a:t>
                      </a:r>
                      <a:r>
                        <a:rPr lang="en-US" sz="1800" kern="1200" baseline="0" dirty="0" err="1" smtClean="0">
                          <a:solidFill>
                            <a:schemeClr val="dk1"/>
                          </a:solidFill>
                          <a:latin typeface="Times New Roman" pitchFamily="18" charset="0"/>
                          <a:ea typeface="+mn-ea"/>
                          <a:cs typeface="Times New Roman" pitchFamily="18" charset="0"/>
                        </a:rPr>
                        <a:t>lwm</a:t>
                      </a:r>
                      <a:r>
                        <a:rPr lang="en-US" sz="1800" kern="1200" baseline="0" dirty="0" smtClean="0">
                          <a:solidFill>
                            <a:schemeClr val="dk1"/>
                          </a:solidFill>
                          <a:latin typeface="Times New Roman" pitchFamily="18" charset="0"/>
                          <a:ea typeface="+mn-ea"/>
                          <a:cs typeface="Times New Roman" pitchFamily="18" charset="0"/>
                        </a:rPr>
                        <a:t>'</a:t>
                      </a:r>
                      <a:endParaRPr lang="en-US" sz="1800" dirty="0">
                        <a:latin typeface="Times New Roman" pitchFamily="18" charset="0"/>
                        <a:cs typeface="Times New Roman" pitchFamily="18" charset="0"/>
                      </a:endParaRPr>
                    </a:p>
                  </a:txBody>
                  <a:tcPr anchor="ctr"/>
                </a:tc>
                <a:tc>
                  <a:txBody>
                    <a:bodyPr/>
                    <a:lstStyle/>
                    <a:p>
                      <a:pPr algn="ctr"/>
                      <a:r>
                        <a:rPr lang="en-US" sz="1800" kern="1200" baseline="0" dirty="0" smtClean="0">
                          <a:solidFill>
                            <a:schemeClr val="dk1"/>
                          </a:solidFill>
                          <a:latin typeface="Times New Roman" pitchFamily="18" charset="0"/>
                          <a:ea typeface="+mn-ea"/>
                          <a:cs typeface="Times New Roman" pitchFamily="18" charset="0"/>
                        </a:rPr>
                        <a:t>Use this transformation (local weighted mean), when the distortion varies locally and piecewise linear is not sufficient.</a:t>
                      </a:r>
                      <a:endParaRPr lang="en-US" sz="1800" dirty="0">
                        <a:latin typeface="Times New Roman" pitchFamily="18" charset="0"/>
                        <a:cs typeface="Times New Roman" pitchFamily="18" charset="0"/>
                      </a:endParaRPr>
                    </a:p>
                  </a:txBody>
                  <a:tcPr anchor="ctr"/>
                </a:tc>
                <a:tc>
                  <a:txBody>
                    <a:bodyPr/>
                    <a:lstStyle/>
                    <a:p>
                      <a:pPr algn="ctr"/>
                      <a:r>
                        <a:rPr lang="en-US" sz="1800" kern="1200" baseline="0" dirty="0" smtClean="0">
                          <a:solidFill>
                            <a:schemeClr val="dk1"/>
                          </a:solidFill>
                          <a:latin typeface="Times New Roman" pitchFamily="18" charset="0"/>
                          <a:ea typeface="+mn-ea"/>
                          <a:cs typeface="Times New Roman" pitchFamily="18" charset="0"/>
                        </a:rPr>
                        <a:t>6 pairs (12 pairs</a:t>
                      </a:r>
                    </a:p>
                    <a:p>
                      <a:pPr algn="ctr"/>
                      <a:r>
                        <a:rPr lang="en-US" sz="1800" kern="1200" baseline="0" dirty="0" smtClean="0">
                          <a:solidFill>
                            <a:schemeClr val="dk1"/>
                          </a:solidFill>
                          <a:latin typeface="Times New Roman" pitchFamily="18" charset="0"/>
                          <a:ea typeface="+mn-ea"/>
                          <a:cs typeface="Times New Roman" pitchFamily="18" charset="0"/>
                        </a:rPr>
                        <a:t>recommended)</a:t>
                      </a:r>
                      <a:endParaRPr lang="en-US" sz="1800" dirty="0">
                        <a:latin typeface="Times New Roman" pitchFamily="18" charset="0"/>
                        <a:cs typeface="Times New Roman" pitchFamily="18" charset="0"/>
                      </a:endParaRPr>
                    </a:p>
                  </a:txBody>
                  <a:tcPr anchor="ctr"/>
                </a:tc>
                <a:tc>
                  <a:txBody>
                    <a:bodyPr/>
                    <a:lstStyle/>
                    <a:p>
                      <a:pPr algn="ctr"/>
                      <a:endParaRPr lang="en-US" sz="2000" dirty="0">
                        <a:latin typeface="Times New Roman" pitchFamily="18" charset="0"/>
                        <a:cs typeface="Times New Roman" pitchFamily="18" charset="0"/>
                      </a:endParaRPr>
                    </a:p>
                  </a:txBody>
                  <a:tcPr anchor="ctr"/>
                </a:tc>
                <a:extLst>
                  <a:ext uri="{0D108BD9-81ED-4DB2-BD59-A6C34878D82A}">
                    <a16:rowId xmlns:a16="http://schemas.microsoft.com/office/drawing/2014/main" val="10004"/>
                  </a:ext>
                </a:extLst>
              </a:tr>
            </a:tbl>
          </a:graphicData>
        </a:graphic>
      </p:graphicFrame>
      <p:pic>
        <p:nvPicPr>
          <p:cNvPr id="2050" name="Picture 2"/>
          <p:cNvPicPr>
            <a:picLocks noChangeAspect="1" noChangeArrowheads="1"/>
          </p:cNvPicPr>
          <p:nvPr/>
        </p:nvPicPr>
        <p:blipFill>
          <a:blip r:embed="rId2"/>
          <a:srcRect/>
          <a:stretch>
            <a:fillRect/>
          </a:stretch>
        </p:blipFill>
        <p:spPr bwMode="auto">
          <a:xfrm>
            <a:off x="9310711" y="3857629"/>
            <a:ext cx="1000125" cy="3905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9310710" y="4967302"/>
            <a:ext cx="1009650" cy="390525"/>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9377392" y="5715016"/>
            <a:ext cx="933450" cy="400050"/>
          </a:xfrm>
          <a:prstGeom prst="rect">
            <a:avLst/>
          </a:prstGeom>
          <a:noFill/>
          <a:ln w="9525">
            <a:noFill/>
            <a:miter lim="800000"/>
            <a:headEnd/>
            <a:tailEnd/>
          </a:ln>
          <a:effectLst/>
        </p:spPr>
      </p:pic>
      <p:sp>
        <p:nvSpPr>
          <p:cNvPr id="12" name="Title 1"/>
          <p:cNvSpPr>
            <a:spLocks noGrp="1"/>
          </p:cNvSpPr>
          <p:nvPr>
            <p:ph type="title"/>
          </p:nvPr>
        </p:nvSpPr>
        <p:spPr>
          <a:xfrm>
            <a:off x="1666844" y="71414"/>
            <a:ext cx="7500990" cy="928694"/>
          </a:xfrm>
        </p:spPr>
        <p:txBody>
          <a:bodyPr>
            <a:noAutofit/>
          </a:bodyPr>
          <a:lstStyle/>
          <a:p>
            <a:r>
              <a:rPr lang="en-US" dirty="0" smtClean="0"/>
              <a:t>Image Transformation Summary</a:t>
            </a:r>
            <a:endParaRPr lang="en-US" dirty="0"/>
          </a:p>
        </p:txBody>
      </p:sp>
      <p:pic>
        <p:nvPicPr>
          <p:cNvPr id="8" name="Picture 4"/>
          <p:cNvPicPr>
            <a:picLocks noChangeAspect="1" noChangeArrowheads="1"/>
          </p:cNvPicPr>
          <p:nvPr/>
        </p:nvPicPr>
        <p:blipFill>
          <a:blip r:embed="rId5"/>
          <a:srcRect/>
          <a:stretch>
            <a:fillRect/>
          </a:stretch>
        </p:blipFill>
        <p:spPr bwMode="auto">
          <a:xfrm>
            <a:off x="9310711" y="2428868"/>
            <a:ext cx="981075" cy="381000"/>
          </a:xfrm>
          <a:prstGeom prst="rect">
            <a:avLst/>
          </a:prstGeom>
          <a:noFill/>
          <a:ln w="9525">
            <a:noFill/>
            <a:miter lim="800000"/>
            <a:headEnd/>
            <a:tailEnd/>
          </a:ln>
          <a:effectLst/>
        </p:spPr>
      </p:pic>
    </p:spTree>
    <p:extLst>
      <p:ext uri="{BB962C8B-B14F-4D97-AF65-F5344CB8AC3E}">
        <p14:creationId xmlns:p14="http://schemas.microsoft.com/office/powerpoint/2010/main" val="9491991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47328" y="2276872"/>
            <a:ext cx="4536504" cy="1215717"/>
          </a:xfrm>
          <a:prstGeom prst="rect">
            <a:avLst/>
          </a:prstGeom>
          <a:noFill/>
        </p:spPr>
        <p:txBody>
          <a:bodyPr wrap="square" rtlCol="0">
            <a:spAutoFit/>
          </a:bodyPr>
          <a:lstStyle/>
          <a:p>
            <a:pPr>
              <a:spcBef>
                <a:spcPts val="600"/>
              </a:spcBef>
              <a:spcAft>
                <a:spcPts val="600"/>
              </a:spcAft>
            </a:pPr>
            <a:r>
              <a:rPr lang="en-US" sz="2800" dirty="0">
                <a:latin typeface="Times New Roman" pitchFamily="18" charset="0"/>
                <a:cs typeface="Times New Roman" pitchFamily="18" charset="0"/>
              </a:rPr>
              <a:t>Step 1: Read Base Image</a:t>
            </a:r>
          </a:p>
          <a:p>
            <a:r>
              <a:rPr lang="en-US" sz="2000" dirty="0">
                <a:latin typeface="Arial" pitchFamily="34" charset="0"/>
                <a:cs typeface="Arial" pitchFamily="34" charset="0"/>
              </a:rPr>
              <a:t>I = </a:t>
            </a:r>
            <a:r>
              <a:rPr lang="en-US" sz="2000" dirty="0" err="1">
                <a:latin typeface="Arial" pitchFamily="34" charset="0"/>
                <a:cs typeface="Arial" pitchFamily="34" charset="0"/>
              </a:rPr>
              <a:t>imread</a:t>
            </a:r>
            <a:r>
              <a:rPr lang="en-US" sz="2000" dirty="0">
                <a:latin typeface="Arial" pitchFamily="34" charset="0"/>
                <a:cs typeface="Arial" pitchFamily="34" charset="0"/>
              </a:rPr>
              <a:t>('</a:t>
            </a:r>
            <a:r>
              <a:rPr lang="en-US" sz="2000" dirty="0" err="1">
                <a:latin typeface="Arial" pitchFamily="34" charset="0"/>
                <a:cs typeface="Arial" pitchFamily="34" charset="0"/>
              </a:rPr>
              <a:t>cameraman.tif</a:t>
            </a:r>
            <a:r>
              <a:rPr lang="en-US" sz="2000" dirty="0">
                <a:latin typeface="Arial" pitchFamily="34" charset="0"/>
                <a:cs typeface="Arial" pitchFamily="34" charset="0"/>
              </a:rPr>
              <a:t>'); </a:t>
            </a:r>
            <a:endParaRPr lang="en-US" sz="2000" dirty="0" smtClean="0">
              <a:latin typeface="Arial" pitchFamily="34" charset="0"/>
              <a:cs typeface="Arial" pitchFamily="34" charset="0"/>
            </a:endParaRPr>
          </a:p>
          <a:p>
            <a:r>
              <a:rPr lang="en-US" sz="2000" dirty="0" err="1" smtClean="0">
                <a:latin typeface="Arial" pitchFamily="34" charset="0"/>
                <a:cs typeface="Arial" pitchFamily="34" charset="0"/>
              </a:rPr>
              <a:t>imshow</a:t>
            </a:r>
            <a:r>
              <a:rPr lang="en-US" sz="2000" dirty="0" smtClean="0">
                <a:latin typeface="Arial" pitchFamily="34" charset="0"/>
                <a:cs typeface="Arial" pitchFamily="34" charset="0"/>
              </a:rPr>
              <a:t>(I</a:t>
            </a:r>
            <a:r>
              <a:rPr lang="en-US" sz="2000" dirty="0">
                <a:latin typeface="Arial" pitchFamily="34" charset="0"/>
                <a:cs typeface="Arial" pitchFamily="34" charset="0"/>
              </a:rPr>
              <a:t>);</a:t>
            </a:r>
          </a:p>
        </p:txBody>
      </p:sp>
      <p:pic>
        <p:nvPicPr>
          <p:cNvPr id="4" name="Picture 3"/>
          <p:cNvPicPr>
            <a:picLocks noChangeAspect="1"/>
          </p:cNvPicPr>
          <p:nvPr/>
        </p:nvPicPr>
        <p:blipFill>
          <a:blip r:embed="rId3"/>
          <a:stretch>
            <a:fillRect/>
          </a:stretch>
        </p:blipFill>
        <p:spPr>
          <a:xfrm>
            <a:off x="4829282" y="1196753"/>
            <a:ext cx="7284038" cy="5621728"/>
          </a:xfrm>
          <a:prstGeom prst="rect">
            <a:avLst/>
          </a:prstGeom>
        </p:spPr>
      </p:pic>
    </p:spTree>
    <p:extLst>
      <p:ext uri="{BB962C8B-B14F-4D97-AF65-F5344CB8AC3E}">
        <p14:creationId xmlns:p14="http://schemas.microsoft.com/office/powerpoint/2010/main" val="25722073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119336" y="1340768"/>
            <a:ext cx="8424936" cy="5170646"/>
          </a:xfrm>
          <a:prstGeom prst="rect">
            <a:avLst/>
          </a:prstGeom>
          <a:noFill/>
        </p:spPr>
        <p:txBody>
          <a:bodyPr wrap="square" rtlCol="0">
            <a:spAutoFit/>
          </a:bodyPr>
          <a:lstStyle/>
          <a:p>
            <a:pPr>
              <a:spcBef>
                <a:spcPts val="600"/>
              </a:spcBef>
              <a:spcAft>
                <a:spcPts val="600"/>
              </a:spcAft>
            </a:pPr>
            <a:r>
              <a:rPr lang="en-US" sz="3200" dirty="0">
                <a:latin typeface="Times New Roman" pitchFamily="18" charset="0"/>
                <a:cs typeface="Times New Roman" pitchFamily="18" charset="0"/>
              </a:rPr>
              <a:t>Step 2: Resize &amp; rotate the Image to find a user created unregistered image.</a:t>
            </a:r>
          </a:p>
          <a:p>
            <a:pPr>
              <a:spcBef>
                <a:spcPts val="600"/>
              </a:spcBef>
              <a:spcAft>
                <a:spcPts val="600"/>
              </a:spcAft>
            </a:pPr>
            <a:r>
              <a:rPr lang="en-US" sz="2800" dirty="0">
                <a:solidFill>
                  <a:srgbClr val="00B050"/>
                </a:solidFill>
                <a:latin typeface="Arial" pitchFamily="34" charset="0"/>
                <a:cs typeface="Arial" pitchFamily="34" charset="0"/>
              </a:rPr>
              <a:t>% Try varying the scale factor.</a:t>
            </a:r>
          </a:p>
          <a:p>
            <a:pPr>
              <a:spcBef>
                <a:spcPts val="600"/>
              </a:spcBef>
              <a:spcAft>
                <a:spcPts val="600"/>
              </a:spcAft>
            </a:pPr>
            <a:r>
              <a:rPr lang="en-US" sz="2800" dirty="0">
                <a:latin typeface="Arial" pitchFamily="34" charset="0"/>
                <a:cs typeface="Arial" pitchFamily="34" charset="0"/>
              </a:rPr>
              <a:t>scale = 0.6;</a:t>
            </a:r>
          </a:p>
          <a:p>
            <a:pPr>
              <a:spcBef>
                <a:spcPts val="600"/>
              </a:spcBef>
              <a:spcAft>
                <a:spcPts val="600"/>
              </a:spcAft>
            </a:pPr>
            <a:r>
              <a:rPr lang="en-US" sz="2800" dirty="0">
                <a:latin typeface="Arial" pitchFamily="34" charset="0"/>
                <a:cs typeface="Arial" pitchFamily="34" charset="0"/>
              </a:rPr>
              <a:t>J = </a:t>
            </a:r>
            <a:r>
              <a:rPr lang="en-US" sz="2800" dirty="0" err="1">
                <a:latin typeface="Arial" pitchFamily="34" charset="0"/>
                <a:cs typeface="Arial" pitchFamily="34" charset="0"/>
              </a:rPr>
              <a:t>imresize</a:t>
            </a:r>
            <a:r>
              <a:rPr lang="en-US" sz="2800" dirty="0">
                <a:latin typeface="Arial" pitchFamily="34" charset="0"/>
                <a:cs typeface="Arial" pitchFamily="34" charset="0"/>
              </a:rPr>
              <a:t>(I, scale); </a:t>
            </a:r>
          </a:p>
          <a:p>
            <a:pPr>
              <a:spcBef>
                <a:spcPts val="600"/>
              </a:spcBef>
              <a:spcAft>
                <a:spcPts val="600"/>
              </a:spcAft>
            </a:pPr>
            <a:r>
              <a:rPr lang="en-US" sz="2800" dirty="0">
                <a:solidFill>
                  <a:srgbClr val="00B050"/>
                </a:solidFill>
                <a:latin typeface="Arial" pitchFamily="34" charset="0"/>
                <a:cs typeface="Arial" pitchFamily="34" charset="0"/>
              </a:rPr>
              <a:t>% Try varying the angle, theta.</a:t>
            </a:r>
          </a:p>
          <a:p>
            <a:pPr>
              <a:spcBef>
                <a:spcPts val="600"/>
              </a:spcBef>
              <a:spcAft>
                <a:spcPts val="600"/>
              </a:spcAft>
            </a:pPr>
            <a:r>
              <a:rPr lang="en-US" sz="2800" dirty="0">
                <a:latin typeface="Arial" pitchFamily="34" charset="0"/>
                <a:cs typeface="Arial" pitchFamily="34" charset="0"/>
              </a:rPr>
              <a:t>theta = 30;</a:t>
            </a:r>
          </a:p>
          <a:p>
            <a:pPr>
              <a:spcBef>
                <a:spcPts val="600"/>
              </a:spcBef>
              <a:spcAft>
                <a:spcPts val="600"/>
              </a:spcAft>
            </a:pPr>
            <a:r>
              <a:rPr lang="en-US" sz="2800" dirty="0">
                <a:latin typeface="Arial" pitchFamily="34" charset="0"/>
                <a:cs typeface="Arial" pitchFamily="34" charset="0"/>
              </a:rPr>
              <a:t>K = </a:t>
            </a:r>
            <a:r>
              <a:rPr lang="en-US" sz="2800" dirty="0" err="1">
                <a:latin typeface="Arial" pitchFamily="34" charset="0"/>
                <a:cs typeface="Arial" pitchFamily="34" charset="0"/>
              </a:rPr>
              <a:t>imrotate</a:t>
            </a:r>
            <a:r>
              <a:rPr lang="en-US" sz="2800" dirty="0">
                <a:latin typeface="Arial" pitchFamily="34" charset="0"/>
                <a:cs typeface="Arial" pitchFamily="34" charset="0"/>
              </a:rPr>
              <a:t>(J, theta); </a:t>
            </a:r>
          </a:p>
          <a:p>
            <a:pPr>
              <a:spcBef>
                <a:spcPts val="600"/>
              </a:spcBef>
              <a:spcAft>
                <a:spcPts val="600"/>
              </a:spcAft>
            </a:pPr>
            <a:r>
              <a:rPr lang="en-US" sz="2800" dirty="0">
                <a:latin typeface="Arial" pitchFamily="34" charset="0"/>
                <a:cs typeface="Arial" pitchFamily="34" charset="0"/>
              </a:rPr>
              <a:t>figure, </a:t>
            </a:r>
            <a:r>
              <a:rPr lang="en-US" sz="2800" dirty="0" err="1">
                <a:latin typeface="Arial" pitchFamily="34" charset="0"/>
                <a:cs typeface="Arial" pitchFamily="34" charset="0"/>
              </a:rPr>
              <a:t>imshow</a:t>
            </a:r>
            <a:r>
              <a:rPr lang="en-US" sz="2800" dirty="0">
                <a:latin typeface="Arial" pitchFamily="34" charset="0"/>
                <a:cs typeface="Arial" pitchFamily="34" charset="0"/>
              </a:rPr>
              <a:t>(K)</a:t>
            </a:r>
            <a:endParaRPr lang="en-US" sz="3200" dirty="0">
              <a:latin typeface="Arial" pitchFamily="34" charset="0"/>
              <a:cs typeface="Arial" pitchFamily="34" charset="0"/>
            </a:endParaRPr>
          </a:p>
        </p:txBody>
      </p:sp>
      <p:pic>
        <p:nvPicPr>
          <p:cNvPr id="260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036" t="10615" r="25135" b="22305"/>
          <a:stretch/>
        </p:blipFill>
        <p:spPr bwMode="auto">
          <a:xfrm>
            <a:off x="7752184" y="2316478"/>
            <a:ext cx="2437200" cy="243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413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1703512" y="1340769"/>
            <a:ext cx="8424936" cy="5262979"/>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Step 3: Now we are ready for image registration of input image K as per base image I. </a:t>
            </a:r>
          </a:p>
          <a:p>
            <a:pPr algn="just">
              <a:spcBef>
                <a:spcPts val="600"/>
              </a:spcBef>
              <a:spcAft>
                <a:spcPts val="600"/>
              </a:spcAft>
            </a:pPr>
            <a:r>
              <a:rPr lang="en-US" sz="2800" dirty="0">
                <a:latin typeface="Times New Roman" pitchFamily="18" charset="0"/>
                <a:cs typeface="Times New Roman" pitchFamily="18" charset="0"/>
              </a:rPr>
              <a:t>Use the Control Point Selection Tool to pick at least two pairs of control points. The Control Point Selection Tool displays two views of both the input image and the base image in which you can pick control points by pointing and clicking. </a:t>
            </a:r>
          </a:p>
          <a:p>
            <a:pPr algn="just">
              <a:spcBef>
                <a:spcPts val="600"/>
              </a:spcBef>
              <a:spcAft>
                <a:spcPts val="600"/>
              </a:spcAft>
            </a:pPr>
            <a:endParaRPr lang="en-US" sz="2800" dirty="0">
              <a:latin typeface="Times New Roman" pitchFamily="18" charset="0"/>
              <a:cs typeface="Times New Roman" pitchFamily="18" charset="0"/>
            </a:endParaRPr>
          </a:p>
          <a:p>
            <a:pPr algn="just">
              <a:spcBef>
                <a:spcPts val="600"/>
              </a:spcBef>
              <a:spcAft>
                <a:spcPts val="600"/>
              </a:spcAft>
            </a:pPr>
            <a:r>
              <a:rPr lang="en-US" sz="3200" dirty="0">
                <a:latin typeface="Arial" pitchFamily="34" charset="0"/>
                <a:cs typeface="Arial" pitchFamily="34" charset="0"/>
              </a:rPr>
              <a:t>&gt;&gt; </a:t>
            </a:r>
            <a:r>
              <a:rPr lang="en-US" sz="3200" dirty="0" err="1">
                <a:latin typeface="Arial" pitchFamily="34" charset="0"/>
                <a:cs typeface="Arial" pitchFamily="34" charset="0"/>
              </a:rPr>
              <a:t>cpselect</a:t>
            </a:r>
            <a:r>
              <a:rPr lang="en-US" sz="3200" dirty="0">
                <a:latin typeface="Arial" pitchFamily="34" charset="0"/>
                <a:cs typeface="Arial" pitchFamily="34" charset="0"/>
              </a:rPr>
              <a:t>(K, </a:t>
            </a:r>
            <a:r>
              <a:rPr lang="en-US" sz="3200" dirty="0" smtClean="0">
                <a:latin typeface="Arial" pitchFamily="34" charset="0"/>
                <a:cs typeface="Arial" pitchFamily="34" charset="0"/>
              </a:rPr>
              <a:t>I)</a:t>
            </a:r>
            <a:endParaRPr lang="en-US" sz="3200" dirty="0">
              <a:latin typeface="Arial" pitchFamily="34" charset="0"/>
              <a:cs typeface="Arial" pitchFamily="34" charset="0"/>
            </a:endParaRPr>
          </a:p>
          <a:p>
            <a:pPr algn="just">
              <a:spcBef>
                <a:spcPts val="600"/>
              </a:spcBef>
              <a:spcAft>
                <a:spcPts val="600"/>
              </a:spcAft>
            </a:pPr>
            <a:endParaRPr lang="en-US" sz="3200" dirty="0"/>
          </a:p>
        </p:txBody>
      </p:sp>
    </p:spTree>
    <p:extLst>
      <p:ext uri="{BB962C8B-B14F-4D97-AF65-F5344CB8AC3E}">
        <p14:creationId xmlns:p14="http://schemas.microsoft.com/office/powerpoint/2010/main" val="11138209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66844" y="71414"/>
            <a:ext cx="7500990" cy="928694"/>
          </a:xfrm>
        </p:spPr>
        <p:txBody>
          <a:bodyPr>
            <a:normAutofit/>
          </a:bodyPr>
          <a:lstStyle/>
          <a:p>
            <a:r>
              <a:rPr lang="en-US" dirty="0" smtClean="0"/>
              <a:t>Image Registration - Example</a:t>
            </a:r>
            <a:endParaRPr lang="en-US" dirty="0"/>
          </a:p>
        </p:txBody>
      </p:sp>
      <p:pic>
        <p:nvPicPr>
          <p:cNvPr id="261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126" y="1412776"/>
            <a:ext cx="8965371"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6349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1775520" y="1477229"/>
            <a:ext cx="4392488" cy="4893647"/>
          </a:xfrm>
          <a:prstGeom prst="rect">
            <a:avLst/>
          </a:prstGeom>
          <a:noFill/>
        </p:spPr>
        <p:txBody>
          <a:bodyPr wrap="square" rtlCol="0">
            <a:spAutoFit/>
          </a:bodyPr>
          <a:lstStyle/>
          <a:p>
            <a:pPr algn="just"/>
            <a:r>
              <a:rPr lang="fr-FR" sz="2400" dirty="0">
                <a:latin typeface="Arial" pitchFamily="34" charset="0"/>
                <a:cs typeface="Arial" pitchFamily="34" charset="0"/>
              </a:rPr>
              <a:t>&gt;&gt; input_points</a:t>
            </a:r>
          </a:p>
          <a:p>
            <a:pPr algn="just"/>
            <a:endParaRPr lang="fr-FR" sz="2400" dirty="0">
              <a:latin typeface="Arial" pitchFamily="34" charset="0"/>
              <a:cs typeface="Arial" pitchFamily="34" charset="0"/>
            </a:endParaRPr>
          </a:p>
          <a:p>
            <a:pPr algn="just"/>
            <a:r>
              <a:rPr lang="fr-FR" sz="2400" dirty="0">
                <a:latin typeface="Arial" pitchFamily="34" charset="0"/>
                <a:cs typeface="Arial" pitchFamily="34" charset="0"/>
              </a:rPr>
              <a:t>input_points =</a:t>
            </a:r>
          </a:p>
          <a:p>
            <a:pPr algn="just"/>
            <a:endParaRPr lang="fr-FR" sz="2400" dirty="0">
              <a:latin typeface="Arial" pitchFamily="34" charset="0"/>
              <a:cs typeface="Arial" pitchFamily="34" charset="0"/>
            </a:endParaRPr>
          </a:p>
          <a:p>
            <a:pPr lvl="1" algn="just"/>
            <a:r>
              <a:rPr lang="fr-FR" sz="2400" dirty="0">
                <a:latin typeface="Arial" pitchFamily="34" charset="0"/>
                <a:cs typeface="Arial" pitchFamily="34" charset="0"/>
              </a:rPr>
              <a:t>  101.7500  100.7500</a:t>
            </a:r>
          </a:p>
          <a:p>
            <a:pPr lvl="1" algn="just"/>
            <a:r>
              <a:rPr lang="fr-FR" sz="2400" dirty="0">
                <a:latin typeface="Arial" pitchFamily="34" charset="0"/>
                <a:cs typeface="Arial" pitchFamily="34" charset="0"/>
              </a:rPr>
              <a:t>  130.2500  150.2500</a:t>
            </a:r>
          </a:p>
          <a:p>
            <a:pPr algn="just"/>
            <a:endParaRPr lang="fr-FR" sz="2400" dirty="0">
              <a:latin typeface="Arial" pitchFamily="34" charset="0"/>
              <a:cs typeface="Arial" pitchFamily="34" charset="0"/>
            </a:endParaRPr>
          </a:p>
          <a:p>
            <a:pPr algn="just"/>
            <a:r>
              <a:rPr lang="fr-FR" sz="2400" dirty="0">
                <a:latin typeface="Arial" pitchFamily="34" charset="0"/>
                <a:cs typeface="Arial" pitchFamily="34" charset="0"/>
              </a:rPr>
              <a:t>&gt;&gt; base_points</a:t>
            </a:r>
          </a:p>
          <a:p>
            <a:pPr algn="just"/>
            <a:endParaRPr lang="fr-FR" sz="2400" dirty="0">
              <a:latin typeface="Arial" pitchFamily="34" charset="0"/>
              <a:cs typeface="Arial" pitchFamily="34" charset="0"/>
            </a:endParaRPr>
          </a:p>
          <a:p>
            <a:pPr algn="just"/>
            <a:r>
              <a:rPr lang="fr-FR" sz="2400" dirty="0">
                <a:latin typeface="Arial" pitchFamily="34" charset="0"/>
                <a:cs typeface="Arial" pitchFamily="34" charset="0"/>
              </a:rPr>
              <a:t>base_points =</a:t>
            </a:r>
          </a:p>
          <a:p>
            <a:pPr algn="just"/>
            <a:endParaRPr lang="fr-FR" sz="2400" dirty="0">
              <a:latin typeface="Arial" pitchFamily="34" charset="0"/>
              <a:cs typeface="Arial" pitchFamily="34" charset="0"/>
            </a:endParaRPr>
          </a:p>
          <a:p>
            <a:pPr lvl="1" algn="just"/>
            <a:r>
              <a:rPr lang="fr-FR" sz="2400" dirty="0">
                <a:latin typeface="Arial" pitchFamily="34" charset="0"/>
                <a:cs typeface="Arial" pitchFamily="34" charset="0"/>
              </a:rPr>
              <a:t>  127.7500  113.2500</a:t>
            </a:r>
          </a:p>
          <a:p>
            <a:pPr lvl="1" algn="just"/>
            <a:r>
              <a:rPr lang="fr-FR" sz="2400" dirty="0">
                <a:latin typeface="Arial" pitchFamily="34" charset="0"/>
                <a:cs typeface="Arial" pitchFamily="34" charset="0"/>
              </a:rPr>
              <a:t>  127.2500  210.7500</a:t>
            </a:r>
          </a:p>
        </p:txBody>
      </p:sp>
      <p:sp>
        <p:nvSpPr>
          <p:cNvPr id="3" name="Rectangle 2"/>
          <p:cNvSpPr/>
          <p:nvPr/>
        </p:nvSpPr>
        <p:spPr>
          <a:xfrm>
            <a:off x="5413728" y="1742440"/>
            <a:ext cx="4968552" cy="4401205"/>
          </a:xfrm>
          <a:prstGeom prst="rect">
            <a:avLst/>
          </a:prstGeom>
          <a:solidFill>
            <a:srgbClr val="FFFF00"/>
          </a:solidFill>
        </p:spPr>
        <p:txBody>
          <a:bodyPr wrap="square">
            <a:spAutoFit/>
          </a:bodyPr>
          <a:lstStyle/>
          <a:p>
            <a:pPr algn="just"/>
            <a:r>
              <a:rPr lang="en-US" sz="2400" dirty="0">
                <a:latin typeface="Times New Roman" pitchFamily="18" charset="0"/>
                <a:cs typeface="Times New Roman" pitchFamily="18" charset="0"/>
              </a:rPr>
              <a:t>We can run the rest of the demo with these pre-picked points, but try picking your own points to see how the results vary.</a:t>
            </a:r>
          </a:p>
          <a:p>
            <a:pPr algn="just"/>
            <a:endParaRPr lang="en-US" sz="2400" dirty="0"/>
          </a:p>
          <a:p>
            <a:pPr algn="just"/>
            <a:r>
              <a:rPr lang="en-US" sz="2000" dirty="0"/>
              <a:t>&gt;&gt; </a:t>
            </a:r>
            <a:r>
              <a:rPr lang="en-US" sz="2000" dirty="0" err="1"/>
              <a:t>cpselect</a:t>
            </a:r>
            <a:r>
              <a:rPr lang="en-US" sz="2000" dirty="0"/>
              <a:t>(K, I, </a:t>
            </a:r>
            <a:r>
              <a:rPr lang="en-US" sz="2000" dirty="0" err="1"/>
              <a:t>input_points</a:t>
            </a:r>
            <a:r>
              <a:rPr lang="en-US" sz="2000" dirty="0"/>
              <a:t>, </a:t>
            </a:r>
            <a:r>
              <a:rPr lang="en-US" sz="2000" dirty="0" err="1"/>
              <a:t>base_points</a:t>
            </a:r>
            <a:r>
              <a:rPr lang="en-US" sz="2000" dirty="0"/>
              <a:t>);</a:t>
            </a:r>
          </a:p>
          <a:p>
            <a:pPr algn="just"/>
            <a:endParaRPr lang="en-US" sz="2000" dirty="0"/>
          </a:p>
          <a:p>
            <a:pPr algn="just"/>
            <a:r>
              <a:rPr lang="en-US" sz="2400" dirty="0">
                <a:latin typeface="Times New Roman" pitchFamily="18" charset="0"/>
                <a:cs typeface="Times New Roman" pitchFamily="18" charset="0"/>
              </a:rPr>
              <a:t>Save control points by choosing the *File* menu, then the *Save Points to Workspace* option. Save the points, overwriting variables |</a:t>
            </a:r>
            <a:r>
              <a:rPr lang="en-US" sz="2400" dirty="0" err="1">
                <a:latin typeface="Times New Roman" pitchFamily="18" charset="0"/>
                <a:cs typeface="Times New Roman" pitchFamily="18" charset="0"/>
              </a:rPr>
              <a:t>input_points</a:t>
            </a:r>
            <a:r>
              <a:rPr lang="en-US" sz="2400" dirty="0">
                <a:latin typeface="Times New Roman" pitchFamily="18" charset="0"/>
                <a:cs typeface="Times New Roman" pitchFamily="18" charset="0"/>
              </a:rPr>
              <a:t>| and |</a:t>
            </a:r>
            <a:r>
              <a:rPr lang="en-US" sz="2400" dirty="0" err="1">
                <a:latin typeface="Times New Roman" pitchFamily="18" charset="0"/>
                <a:cs typeface="Times New Roman" pitchFamily="18" charset="0"/>
              </a:rPr>
              <a:t>base_points</a:t>
            </a:r>
            <a:r>
              <a:rPr lang="en-US" sz="2400" dirty="0">
                <a:latin typeface="Times New Roman" pitchFamily="18" charset="0"/>
                <a:cs typeface="Times New Roman" pitchFamily="18" charset="0"/>
              </a:rPr>
              <a:t>|</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405745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1703512" y="1340769"/>
            <a:ext cx="8712968" cy="3139321"/>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Step 4: Infer Transform. </a:t>
            </a:r>
          </a:p>
          <a:p>
            <a:pPr algn="just">
              <a:spcBef>
                <a:spcPts val="600"/>
              </a:spcBef>
              <a:spcAft>
                <a:spcPts val="600"/>
              </a:spcAft>
            </a:pPr>
            <a:r>
              <a:rPr lang="en-US" sz="2800" dirty="0">
                <a:latin typeface="Times New Roman" pitchFamily="18" charset="0"/>
                <a:cs typeface="Times New Roman" pitchFamily="18" charset="0"/>
              </a:rPr>
              <a:t>Find a |TFORM| structure that is consistent with your control points. </a:t>
            </a:r>
          </a:p>
          <a:p>
            <a:pPr algn="just">
              <a:spcBef>
                <a:spcPts val="600"/>
              </a:spcBef>
              <a:spcAft>
                <a:spcPts val="600"/>
              </a:spcAft>
            </a:pPr>
            <a:endParaRPr lang="en-US" sz="2800" dirty="0">
              <a:latin typeface="Times New Roman" pitchFamily="18" charset="0"/>
              <a:cs typeface="Times New Roman" pitchFamily="18" charset="0"/>
            </a:endParaRPr>
          </a:p>
          <a:p>
            <a:r>
              <a:rPr lang="en-US" sz="2000" dirty="0">
                <a:latin typeface="Arial" pitchFamily="34" charset="0"/>
                <a:cs typeface="Arial" pitchFamily="34" charset="0"/>
              </a:rPr>
              <a:t>&gt;&gt; t = cp2tform(</a:t>
            </a:r>
            <a:r>
              <a:rPr lang="en-US" sz="2000" dirty="0" err="1">
                <a:latin typeface="Arial" pitchFamily="34" charset="0"/>
                <a:cs typeface="Arial" pitchFamily="34" charset="0"/>
              </a:rPr>
              <a:t>input_points</a:t>
            </a:r>
            <a:r>
              <a:rPr lang="en-US" sz="2000" dirty="0">
                <a:latin typeface="Arial" pitchFamily="34" charset="0"/>
                <a:cs typeface="Arial" pitchFamily="34" charset="0"/>
              </a:rPr>
              <a:t>, </a:t>
            </a:r>
            <a:r>
              <a:rPr lang="en-US" sz="2000" dirty="0" err="1">
                <a:latin typeface="Arial" pitchFamily="34" charset="0"/>
                <a:cs typeface="Arial" pitchFamily="34" charset="0"/>
              </a:rPr>
              <a:t>base_points</a:t>
            </a:r>
            <a:r>
              <a:rPr lang="en-US" sz="2000" dirty="0">
                <a:latin typeface="Arial" pitchFamily="34" charset="0"/>
                <a:cs typeface="Arial" pitchFamily="34" charset="0"/>
              </a:rPr>
              <a:t>, '</a:t>
            </a:r>
            <a:r>
              <a:rPr lang="en-US" sz="2000" dirty="0" err="1">
                <a:latin typeface="Arial" pitchFamily="34" charset="0"/>
                <a:cs typeface="Arial" pitchFamily="34" charset="0"/>
              </a:rPr>
              <a:t>nonreflective</a:t>
            </a:r>
            <a:r>
              <a:rPr lang="en-US" sz="2000" dirty="0">
                <a:latin typeface="Arial" pitchFamily="34" charset="0"/>
                <a:cs typeface="Arial" pitchFamily="34" charset="0"/>
              </a:rPr>
              <a:t> similarity');</a:t>
            </a:r>
          </a:p>
          <a:p>
            <a:pPr algn="just">
              <a:spcBef>
                <a:spcPts val="600"/>
              </a:spcBef>
              <a:spcAft>
                <a:spcPts val="600"/>
              </a:spcAft>
            </a:pPr>
            <a:endParaRPr lang="en-US" sz="3200" dirty="0"/>
          </a:p>
        </p:txBody>
      </p:sp>
    </p:spTree>
    <p:extLst>
      <p:ext uri="{BB962C8B-B14F-4D97-AF65-F5344CB8AC3E}">
        <p14:creationId xmlns:p14="http://schemas.microsoft.com/office/powerpoint/2010/main" val="27709798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1703512" y="1340769"/>
            <a:ext cx="8712968" cy="4970591"/>
          </a:xfrm>
          <a:prstGeom prst="rect">
            <a:avLst/>
          </a:prstGeom>
          <a:noFill/>
        </p:spPr>
        <p:txBody>
          <a:bodyPr wrap="square" rtlCol="0">
            <a:spAutoFit/>
          </a:bodyPr>
          <a:lstStyle/>
          <a:p>
            <a:pPr algn="just">
              <a:spcBef>
                <a:spcPts val="600"/>
              </a:spcBef>
              <a:spcAft>
                <a:spcPts val="600"/>
              </a:spcAft>
            </a:pPr>
            <a:r>
              <a:rPr lang="en-US" sz="3200" dirty="0">
                <a:latin typeface="Times New Roman" pitchFamily="18" charset="0"/>
                <a:cs typeface="Times New Roman" pitchFamily="18" charset="0"/>
              </a:rPr>
              <a:t>Step 5: Solve for Scale and Angle. </a:t>
            </a:r>
          </a:p>
          <a:p>
            <a:pPr algn="just"/>
            <a:r>
              <a:rPr lang="fr-FR" sz="2800" dirty="0">
                <a:latin typeface="Times New Roman" pitchFamily="18" charset="0"/>
                <a:cs typeface="Times New Roman" pitchFamily="18" charset="0"/>
              </a:rPr>
              <a:t>The |TFORM| structure, |t|, contains a transformation matrix in </a:t>
            </a:r>
            <a:r>
              <a:rPr lang="en-US" sz="2800" dirty="0">
                <a:latin typeface="Times New Roman" pitchFamily="18" charset="0"/>
                <a:cs typeface="Times New Roman" pitchFamily="18" charset="0"/>
              </a:rPr>
              <a:t>|</a:t>
            </a:r>
            <a:r>
              <a:rPr lang="en-US" sz="2800" dirty="0" err="1">
                <a:latin typeface="Times New Roman" pitchFamily="18" charset="0"/>
                <a:cs typeface="Times New Roman" pitchFamily="18" charset="0"/>
              </a:rPr>
              <a:t>t.tdata.Tinv</a:t>
            </a:r>
            <a:r>
              <a:rPr lang="en-US" sz="2800" dirty="0">
                <a:latin typeface="Times New Roman" pitchFamily="18" charset="0"/>
                <a:cs typeface="Times New Roman" pitchFamily="18" charset="0"/>
              </a:rPr>
              <a:t>|. Since transformation includes only</a:t>
            </a:r>
          </a:p>
          <a:p>
            <a:pPr algn="just"/>
            <a:r>
              <a:rPr lang="en-US" sz="2800" dirty="0">
                <a:latin typeface="Times New Roman" pitchFamily="18" charset="0"/>
                <a:cs typeface="Times New Roman" pitchFamily="18" charset="0"/>
              </a:rPr>
              <a:t>rotation and scaling, the math is relatively simple to recover the scale and angle.</a:t>
            </a:r>
          </a:p>
          <a:p>
            <a:pPr algn="just"/>
            <a:r>
              <a:rPr lang="en-US" sz="2800" dirty="0">
                <a:latin typeface="Times New Roman" pitchFamily="18" charset="0"/>
                <a:cs typeface="Times New Roman" pitchFamily="18" charset="0"/>
              </a:rPr>
              <a:t>Let </a:t>
            </a:r>
            <a:r>
              <a:rPr lang="en-US" sz="2800" dirty="0" err="1">
                <a:latin typeface="Times New Roman" pitchFamily="18" charset="0"/>
                <a:cs typeface="Times New Roman" pitchFamily="18" charset="0"/>
              </a:rPr>
              <a:t>sc</a:t>
            </a:r>
            <a:r>
              <a:rPr lang="en-US" sz="2800" dirty="0">
                <a:latin typeface="Times New Roman" pitchFamily="18" charset="0"/>
                <a:cs typeface="Times New Roman" pitchFamily="18" charset="0"/>
              </a:rPr>
              <a:t> = s*</a:t>
            </a:r>
            <a:r>
              <a:rPr lang="en-US" sz="2800" dirty="0" err="1">
                <a:latin typeface="Times New Roman" pitchFamily="18" charset="0"/>
                <a:cs typeface="Times New Roman" pitchFamily="18" charset="0"/>
              </a:rPr>
              <a:t>cos</a:t>
            </a:r>
            <a:r>
              <a:rPr lang="en-US" sz="2800" dirty="0">
                <a:latin typeface="Times New Roman" pitchFamily="18" charset="0"/>
                <a:cs typeface="Times New Roman" pitchFamily="18" charset="0"/>
              </a:rPr>
              <a:t>(theta)</a:t>
            </a:r>
          </a:p>
          <a:p>
            <a:pPr algn="just"/>
            <a:r>
              <a:rPr lang="en-US" sz="2800" dirty="0">
                <a:latin typeface="Times New Roman" pitchFamily="18" charset="0"/>
                <a:cs typeface="Times New Roman" pitchFamily="18" charset="0"/>
              </a:rPr>
              <a:t>Let </a:t>
            </a:r>
            <a:r>
              <a:rPr lang="en-US" sz="2800" dirty="0" err="1">
                <a:latin typeface="Times New Roman" pitchFamily="18" charset="0"/>
                <a:cs typeface="Times New Roman" pitchFamily="18" charset="0"/>
              </a:rPr>
              <a:t>ss</a:t>
            </a:r>
            <a:r>
              <a:rPr lang="en-US" sz="2800" dirty="0">
                <a:latin typeface="Times New Roman" pitchFamily="18" charset="0"/>
                <a:cs typeface="Times New Roman" pitchFamily="18" charset="0"/>
              </a:rPr>
              <a:t> = s*sin(theta)</a:t>
            </a:r>
          </a:p>
          <a:p>
            <a:pPr algn="just"/>
            <a:r>
              <a:rPr lang="en-US" sz="2800" dirty="0">
                <a:latin typeface="Times New Roman" pitchFamily="18" charset="0"/>
                <a:cs typeface="Times New Roman" pitchFamily="18" charset="0"/>
              </a:rPr>
              <a:t>Then, </a:t>
            </a:r>
            <a:r>
              <a:rPr lang="en-US" sz="2800" dirty="0" err="1">
                <a:latin typeface="Times New Roman" pitchFamily="18" charset="0"/>
                <a:cs typeface="Times New Roman" pitchFamily="18" charset="0"/>
              </a:rPr>
              <a:t>Tinv</a:t>
            </a:r>
            <a:r>
              <a:rPr lang="en-US" sz="2800" dirty="0">
                <a:latin typeface="Times New Roman" pitchFamily="18" charset="0"/>
                <a:cs typeface="Times New Roman" pitchFamily="18" charset="0"/>
              </a:rPr>
              <a:t> = </a:t>
            </a:r>
            <a:r>
              <a:rPr lang="en-US" sz="2800" dirty="0" err="1">
                <a:latin typeface="Times New Roman" pitchFamily="18" charset="0"/>
                <a:cs typeface="Times New Roman" pitchFamily="18" charset="0"/>
              </a:rPr>
              <a:t>t.tdata.Tinv</a:t>
            </a:r>
            <a:r>
              <a:rPr lang="en-US" sz="2800" dirty="0">
                <a:latin typeface="Times New Roman" pitchFamily="18" charset="0"/>
                <a:cs typeface="Times New Roman" pitchFamily="18" charset="0"/>
              </a:rPr>
              <a:t> = [	</a:t>
            </a:r>
            <a:r>
              <a:rPr lang="en-US" sz="2800" dirty="0" err="1">
                <a:latin typeface="Times New Roman" pitchFamily="18" charset="0"/>
                <a:cs typeface="Times New Roman" pitchFamily="18" charset="0"/>
              </a:rPr>
              <a:t>sc</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ss</a:t>
            </a:r>
            <a:r>
              <a:rPr lang="en-US" sz="2800" dirty="0">
                <a:latin typeface="Times New Roman" pitchFamily="18" charset="0"/>
                <a:cs typeface="Times New Roman" pitchFamily="18" charset="0"/>
              </a:rPr>
              <a:t>  0;</a:t>
            </a:r>
          </a:p>
          <a:p>
            <a:pPr algn="just"/>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ss</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sc</a:t>
            </a:r>
            <a:r>
              <a:rPr lang="en-US" sz="2800" dirty="0">
                <a:latin typeface="Times New Roman" pitchFamily="18" charset="0"/>
                <a:cs typeface="Times New Roman" pitchFamily="18" charset="0"/>
              </a:rPr>
              <a:t>  0;</a:t>
            </a:r>
          </a:p>
          <a:p>
            <a:pPr algn="just"/>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tx</a:t>
            </a:r>
            <a:r>
              <a:rPr lang="en-US" sz="2800" dirty="0">
                <a:latin typeface="Times New Roman" pitchFamily="18" charset="0"/>
                <a:cs typeface="Times New Roman" pitchFamily="18" charset="0"/>
              </a:rPr>
              <a:t>  </a:t>
            </a:r>
            <a:r>
              <a:rPr lang="en-US" sz="2800" dirty="0" err="1">
                <a:latin typeface="Times New Roman" pitchFamily="18" charset="0"/>
                <a:cs typeface="Times New Roman" pitchFamily="18" charset="0"/>
              </a:rPr>
              <a:t>ty</a:t>
            </a:r>
            <a:r>
              <a:rPr lang="en-US" sz="2800" dirty="0">
                <a:latin typeface="Times New Roman" pitchFamily="18" charset="0"/>
                <a:cs typeface="Times New Roman" pitchFamily="18" charset="0"/>
              </a:rPr>
              <a:t>  1	]</a:t>
            </a:r>
          </a:p>
          <a:p>
            <a:pPr algn="just"/>
            <a:r>
              <a:rPr lang="en-US" sz="2800" dirty="0">
                <a:latin typeface="Times New Roman" pitchFamily="18" charset="0"/>
                <a:cs typeface="Times New Roman" pitchFamily="18" charset="0"/>
              </a:rPr>
              <a:t>where </a:t>
            </a:r>
            <a:r>
              <a:rPr lang="en-US" sz="2800" dirty="0" err="1">
                <a:latin typeface="Times New Roman" pitchFamily="18" charset="0"/>
                <a:cs typeface="Times New Roman" pitchFamily="18" charset="0"/>
              </a:rPr>
              <a:t>tx</a:t>
            </a:r>
            <a:r>
              <a:rPr lang="en-US" sz="2800" dirty="0">
                <a:latin typeface="Times New Roman" pitchFamily="18" charset="0"/>
                <a:cs typeface="Times New Roman" pitchFamily="18" charset="0"/>
              </a:rPr>
              <a:t> and </a:t>
            </a:r>
            <a:r>
              <a:rPr lang="en-US" sz="2800" dirty="0" err="1">
                <a:latin typeface="Times New Roman" pitchFamily="18" charset="0"/>
                <a:cs typeface="Times New Roman" pitchFamily="18" charset="0"/>
              </a:rPr>
              <a:t>ty</a:t>
            </a:r>
            <a:r>
              <a:rPr lang="en-US" sz="2800" dirty="0">
                <a:latin typeface="Times New Roman" pitchFamily="18" charset="0"/>
                <a:cs typeface="Times New Roman" pitchFamily="18" charset="0"/>
              </a:rPr>
              <a:t> are x and y translations, respectively</a:t>
            </a:r>
          </a:p>
        </p:txBody>
      </p:sp>
    </p:spTree>
    <p:extLst>
      <p:ext uri="{BB962C8B-B14F-4D97-AF65-F5344CB8AC3E}">
        <p14:creationId xmlns:p14="http://schemas.microsoft.com/office/powerpoint/2010/main" val="1706420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1703512" y="1340769"/>
            <a:ext cx="8712968" cy="5262979"/>
          </a:xfrm>
          <a:prstGeom prst="rect">
            <a:avLst/>
          </a:prstGeom>
          <a:noFill/>
        </p:spPr>
        <p:txBody>
          <a:bodyPr wrap="square" rtlCol="0">
            <a:spAutoFit/>
          </a:bodyPr>
          <a:lstStyle/>
          <a:p>
            <a:r>
              <a:rPr lang="en-US" sz="2800" dirty="0">
                <a:latin typeface="Arial" pitchFamily="34" charset="0"/>
                <a:cs typeface="Arial" pitchFamily="34" charset="0"/>
              </a:rPr>
              <a:t>&gt;&gt; </a:t>
            </a:r>
            <a:r>
              <a:rPr lang="en-US" sz="2800" dirty="0" err="1">
                <a:latin typeface="Arial" pitchFamily="34" charset="0"/>
                <a:cs typeface="Arial" pitchFamily="34" charset="0"/>
              </a:rPr>
              <a:t>ss</a:t>
            </a:r>
            <a:r>
              <a:rPr lang="en-US" sz="2800" dirty="0">
                <a:latin typeface="Arial" pitchFamily="34" charset="0"/>
                <a:cs typeface="Arial" pitchFamily="34" charset="0"/>
              </a:rPr>
              <a:t> = </a:t>
            </a:r>
            <a:r>
              <a:rPr lang="en-US" sz="2800" dirty="0" err="1">
                <a:latin typeface="Arial" pitchFamily="34" charset="0"/>
                <a:cs typeface="Arial" pitchFamily="34" charset="0"/>
              </a:rPr>
              <a:t>t.tdata.Tinv</a:t>
            </a:r>
            <a:r>
              <a:rPr lang="en-US" sz="2800" dirty="0">
                <a:latin typeface="Arial" pitchFamily="34" charset="0"/>
                <a:cs typeface="Arial" pitchFamily="34" charset="0"/>
              </a:rPr>
              <a:t>(2,1);</a:t>
            </a:r>
          </a:p>
          <a:p>
            <a:r>
              <a:rPr lang="en-US" sz="2800" dirty="0">
                <a:latin typeface="Arial" pitchFamily="34" charset="0"/>
                <a:cs typeface="Arial" pitchFamily="34" charset="0"/>
              </a:rPr>
              <a:t>&gt;&gt; </a:t>
            </a:r>
            <a:r>
              <a:rPr lang="en-US" sz="2800" dirty="0" err="1">
                <a:latin typeface="Arial" pitchFamily="34" charset="0"/>
                <a:cs typeface="Arial" pitchFamily="34" charset="0"/>
              </a:rPr>
              <a:t>sc</a:t>
            </a:r>
            <a:r>
              <a:rPr lang="en-US" sz="2800" dirty="0">
                <a:latin typeface="Arial" pitchFamily="34" charset="0"/>
                <a:cs typeface="Arial" pitchFamily="34" charset="0"/>
              </a:rPr>
              <a:t> = </a:t>
            </a:r>
            <a:r>
              <a:rPr lang="en-US" sz="2800" dirty="0" err="1">
                <a:latin typeface="Arial" pitchFamily="34" charset="0"/>
                <a:cs typeface="Arial" pitchFamily="34" charset="0"/>
              </a:rPr>
              <a:t>t.tdata.Tinv</a:t>
            </a:r>
            <a:r>
              <a:rPr lang="en-US" sz="2800" dirty="0">
                <a:latin typeface="Arial" pitchFamily="34" charset="0"/>
                <a:cs typeface="Arial" pitchFamily="34" charset="0"/>
              </a:rPr>
              <a:t>(1,1);</a:t>
            </a:r>
          </a:p>
          <a:p>
            <a:r>
              <a:rPr lang="en-US" sz="2800" dirty="0">
                <a:latin typeface="Arial" pitchFamily="34" charset="0"/>
                <a:cs typeface="Arial" pitchFamily="34" charset="0"/>
              </a:rPr>
              <a:t>&gt;&gt; </a:t>
            </a:r>
            <a:r>
              <a:rPr lang="en-US" sz="2800" dirty="0" err="1">
                <a:latin typeface="Arial" pitchFamily="34" charset="0"/>
                <a:cs typeface="Arial" pitchFamily="34" charset="0"/>
              </a:rPr>
              <a:t>scale_recovered</a:t>
            </a:r>
            <a:r>
              <a:rPr lang="en-US" sz="2800" dirty="0">
                <a:latin typeface="Arial" pitchFamily="34" charset="0"/>
                <a:cs typeface="Arial" pitchFamily="34" charset="0"/>
              </a:rPr>
              <a:t> = </a:t>
            </a:r>
            <a:r>
              <a:rPr lang="en-US" sz="2800" dirty="0" err="1">
                <a:latin typeface="Arial" pitchFamily="34" charset="0"/>
                <a:cs typeface="Arial" pitchFamily="34" charset="0"/>
              </a:rPr>
              <a:t>sqrt</a:t>
            </a:r>
            <a:r>
              <a:rPr lang="en-US" sz="2800" dirty="0">
                <a:latin typeface="Arial" pitchFamily="34" charset="0"/>
                <a:cs typeface="Arial" pitchFamily="34" charset="0"/>
              </a:rPr>
              <a:t>(</a:t>
            </a:r>
            <a:r>
              <a:rPr lang="en-US" sz="2800" dirty="0" err="1">
                <a:latin typeface="Arial" pitchFamily="34" charset="0"/>
                <a:cs typeface="Arial" pitchFamily="34" charset="0"/>
              </a:rPr>
              <a:t>ss</a:t>
            </a:r>
            <a:r>
              <a:rPr lang="en-US" sz="2800" dirty="0">
                <a:latin typeface="Arial" pitchFamily="34" charset="0"/>
                <a:cs typeface="Arial" pitchFamily="34" charset="0"/>
              </a:rPr>
              <a:t>*</a:t>
            </a:r>
            <a:r>
              <a:rPr lang="en-US" sz="2800" dirty="0" err="1">
                <a:latin typeface="Arial" pitchFamily="34" charset="0"/>
                <a:cs typeface="Arial" pitchFamily="34" charset="0"/>
              </a:rPr>
              <a:t>ss</a:t>
            </a:r>
            <a:r>
              <a:rPr lang="en-US" sz="2800" dirty="0">
                <a:latin typeface="Arial" pitchFamily="34" charset="0"/>
                <a:cs typeface="Arial" pitchFamily="34" charset="0"/>
              </a:rPr>
              <a:t> + </a:t>
            </a:r>
            <a:r>
              <a:rPr lang="en-US" sz="2800" dirty="0" err="1">
                <a:latin typeface="Arial" pitchFamily="34" charset="0"/>
                <a:cs typeface="Arial" pitchFamily="34" charset="0"/>
              </a:rPr>
              <a:t>sc</a:t>
            </a:r>
            <a:r>
              <a:rPr lang="en-US" sz="2800" dirty="0">
                <a:latin typeface="Arial" pitchFamily="34" charset="0"/>
                <a:cs typeface="Arial" pitchFamily="34" charset="0"/>
              </a:rPr>
              <a:t>*</a:t>
            </a:r>
            <a:r>
              <a:rPr lang="en-US" sz="2800" dirty="0" err="1">
                <a:latin typeface="Arial" pitchFamily="34" charset="0"/>
                <a:cs typeface="Arial" pitchFamily="34" charset="0"/>
              </a:rPr>
              <a:t>sc</a:t>
            </a:r>
            <a:r>
              <a:rPr lang="en-US" sz="2800" dirty="0">
                <a:latin typeface="Arial" pitchFamily="34" charset="0"/>
                <a:cs typeface="Arial" pitchFamily="34" charset="0"/>
              </a:rPr>
              <a:t>)</a:t>
            </a:r>
          </a:p>
          <a:p>
            <a:pPr algn="just"/>
            <a:r>
              <a:rPr lang="en-US" sz="2800" dirty="0" err="1">
                <a:latin typeface="Arial" pitchFamily="34" charset="0"/>
                <a:cs typeface="Arial" pitchFamily="34" charset="0"/>
              </a:rPr>
              <a:t>scale_recovered</a:t>
            </a:r>
            <a:r>
              <a:rPr lang="en-US" sz="2800" dirty="0">
                <a:latin typeface="Arial" pitchFamily="34" charset="0"/>
                <a:cs typeface="Arial" pitchFamily="34" charset="0"/>
              </a:rPr>
              <a:t> =</a:t>
            </a:r>
          </a:p>
          <a:p>
            <a:pPr algn="just"/>
            <a:r>
              <a:rPr lang="en-US" sz="2800" dirty="0">
                <a:latin typeface="Arial" pitchFamily="34" charset="0"/>
                <a:cs typeface="Arial" pitchFamily="34" charset="0"/>
              </a:rPr>
              <a:t>    0.5858</a:t>
            </a:r>
          </a:p>
          <a:p>
            <a:r>
              <a:rPr lang="en-US" sz="2800" dirty="0">
                <a:latin typeface="Arial" pitchFamily="34" charset="0"/>
                <a:cs typeface="Arial" pitchFamily="34" charset="0"/>
              </a:rPr>
              <a:t>&gt;&gt; </a:t>
            </a:r>
            <a:r>
              <a:rPr lang="en-US" sz="2800" dirty="0" err="1">
                <a:latin typeface="Arial" pitchFamily="34" charset="0"/>
                <a:cs typeface="Arial" pitchFamily="34" charset="0"/>
              </a:rPr>
              <a:t>theta_recovered</a:t>
            </a:r>
            <a:r>
              <a:rPr lang="en-US" sz="2800" dirty="0">
                <a:latin typeface="Arial" pitchFamily="34" charset="0"/>
                <a:cs typeface="Arial" pitchFamily="34" charset="0"/>
              </a:rPr>
              <a:t> = atan2(</a:t>
            </a:r>
            <a:r>
              <a:rPr lang="en-US" sz="2800" dirty="0" err="1">
                <a:latin typeface="Arial" pitchFamily="34" charset="0"/>
                <a:cs typeface="Arial" pitchFamily="34" charset="0"/>
              </a:rPr>
              <a:t>ss,sc</a:t>
            </a:r>
            <a:r>
              <a:rPr lang="en-US" sz="2800" dirty="0">
                <a:latin typeface="Arial" pitchFamily="34" charset="0"/>
                <a:cs typeface="Arial" pitchFamily="34" charset="0"/>
              </a:rPr>
              <a:t>)*180/pi</a:t>
            </a:r>
          </a:p>
          <a:p>
            <a:pPr algn="just"/>
            <a:r>
              <a:rPr lang="en-US" sz="2800" dirty="0" err="1">
                <a:latin typeface="Arial" pitchFamily="34" charset="0"/>
                <a:cs typeface="Arial" pitchFamily="34" charset="0"/>
              </a:rPr>
              <a:t>theta_recovered</a:t>
            </a:r>
            <a:r>
              <a:rPr lang="en-US" sz="2800" dirty="0">
                <a:latin typeface="Arial" pitchFamily="34" charset="0"/>
                <a:cs typeface="Arial" pitchFamily="34" charset="0"/>
              </a:rPr>
              <a:t> =</a:t>
            </a:r>
          </a:p>
          <a:p>
            <a:pPr algn="just"/>
            <a:r>
              <a:rPr lang="en-US" sz="2800" dirty="0">
                <a:latin typeface="Arial" pitchFamily="34" charset="0"/>
                <a:cs typeface="Arial" pitchFamily="34" charset="0"/>
              </a:rPr>
              <a:t>   30.225</a:t>
            </a:r>
            <a:r>
              <a:rPr lang="en-US" sz="2800" dirty="0">
                <a:latin typeface="Times New Roman" pitchFamily="18" charset="0"/>
                <a:cs typeface="Times New Roman" pitchFamily="18" charset="0"/>
              </a:rPr>
              <a:t>3</a:t>
            </a:r>
          </a:p>
          <a:p>
            <a:pPr algn="just"/>
            <a:r>
              <a:rPr lang="en-US" sz="2800" dirty="0">
                <a:solidFill>
                  <a:srgbClr val="002060"/>
                </a:solidFill>
                <a:latin typeface="Times New Roman" pitchFamily="18" charset="0"/>
                <a:cs typeface="Times New Roman" pitchFamily="18" charset="0"/>
              </a:rPr>
              <a:t>The value of |</a:t>
            </a:r>
            <a:r>
              <a:rPr lang="en-US" sz="2800" dirty="0" err="1">
                <a:solidFill>
                  <a:srgbClr val="002060"/>
                </a:solidFill>
                <a:latin typeface="Times New Roman" pitchFamily="18" charset="0"/>
                <a:cs typeface="Times New Roman" pitchFamily="18" charset="0"/>
              </a:rPr>
              <a:t>scale_recovered</a:t>
            </a:r>
            <a:r>
              <a:rPr lang="en-US" sz="2800" dirty="0">
                <a:solidFill>
                  <a:srgbClr val="002060"/>
                </a:solidFill>
                <a:latin typeface="Times New Roman" pitchFamily="18" charset="0"/>
                <a:cs typeface="Times New Roman" pitchFamily="18" charset="0"/>
              </a:rPr>
              <a:t>| should be |0.6| or whatever |scale| you used in *Step 2*. </a:t>
            </a:r>
          </a:p>
          <a:p>
            <a:pPr algn="just"/>
            <a:r>
              <a:rPr lang="en-US" sz="2800" dirty="0">
                <a:solidFill>
                  <a:srgbClr val="002060"/>
                </a:solidFill>
                <a:latin typeface="Times New Roman" pitchFamily="18" charset="0"/>
                <a:cs typeface="Times New Roman" pitchFamily="18" charset="0"/>
              </a:rPr>
              <a:t>The value of |</a:t>
            </a:r>
            <a:r>
              <a:rPr lang="en-US" sz="2800" dirty="0" err="1">
                <a:solidFill>
                  <a:srgbClr val="002060"/>
                </a:solidFill>
                <a:latin typeface="Times New Roman" pitchFamily="18" charset="0"/>
                <a:cs typeface="Times New Roman" pitchFamily="18" charset="0"/>
              </a:rPr>
              <a:t>theta_recovered</a:t>
            </a:r>
            <a:r>
              <a:rPr lang="en-US" sz="2800" dirty="0">
                <a:solidFill>
                  <a:srgbClr val="002060"/>
                </a:solidFill>
                <a:latin typeface="Times New Roman" pitchFamily="18" charset="0"/>
                <a:cs typeface="Times New Roman" pitchFamily="18" charset="0"/>
              </a:rPr>
              <a:t>| should be |30| or whatever |theta| you used in *Step 2*.</a:t>
            </a:r>
          </a:p>
        </p:txBody>
      </p:sp>
    </p:spTree>
    <p:extLst>
      <p:ext uri="{BB962C8B-B14F-4D97-AF65-F5344CB8AC3E}">
        <p14:creationId xmlns:p14="http://schemas.microsoft.com/office/powerpoint/2010/main" val="42716757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Transformation</a:t>
            </a:r>
            <a:endParaRPr lang="en-GB" dirty="0"/>
          </a:p>
        </p:txBody>
      </p:sp>
      <p:pic>
        <p:nvPicPr>
          <p:cNvPr id="4" name="Picture 9" descr="view"/>
          <p:cNvPicPr>
            <a:picLocks noGrp="1" noChangeAspect="1" noChangeArrowheads="1"/>
          </p:cNvPicPr>
          <p:nvPr>
            <p:ph sz="quarter" idx="1"/>
          </p:nvPr>
        </p:nvPicPr>
        <p:blipFill>
          <a:blip r:embed="rId2" cstate="print"/>
          <a:srcRect/>
          <a:stretch>
            <a:fillRect/>
          </a:stretch>
        </p:blipFill>
        <p:spPr>
          <a:xfrm>
            <a:off x="2166938" y="1954213"/>
            <a:ext cx="6089302" cy="4058144"/>
          </a:xfrm>
        </p:spPr>
      </p:pic>
    </p:spTree>
    <p:extLst>
      <p:ext uri="{BB962C8B-B14F-4D97-AF65-F5344CB8AC3E}">
        <p14:creationId xmlns:p14="http://schemas.microsoft.com/office/powerpoint/2010/main" val="18352012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1703512" y="1340768"/>
            <a:ext cx="8712968" cy="5047536"/>
          </a:xfrm>
          <a:prstGeom prst="rect">
            <a:avLst/>
          </a:prstGeom>
          <a:noFill/>
        </p:spPr>
        <p:txBody>
          <a:bodyPr wrap="square" rtlCol="0">
            <a:spAutoFit/>
          </a:bodyPr>
          <a:lstStyle/>
          <a:p>
            <a:pPr algn="just">
              <a:spcBef>
                <a:spcPts val="600"/>
              </a:spcBef>
              <a:spcAft>
                <a:spcPts val="600"/>
              </a:spcAft>
            </a:pPr>
            <a:r>
              <a:rPr lang="en-US" sz="2800" dirty="0">
                <a:latin typeface="Times New Roman" pitchFamily="18" charset="0"/>
                <a:cs typeface="Times New Roman" pitchFamily="18" charset="0"/>
              </a:rPr>
              <a:t>Step 6: Recover Original Image. </a:t>
            </a:r>
          </a:p>
          <a:p>
            <a:pPr algn="just">
              <a:spcBef>
                <a:spcPts val="600"/>
              </a:spcBef>
              <a:spcAft>
                <a:spcPts val="600"/>
              </a:spcAft>
            </a:pPr>
            <a:r>
              <a:rPr lang="en-US" sz="2400" dirty="0">
                <a:latin typeface="Times New Roman" pitchFamily="18" charset="0"/>
                <a:cs typeface="Times New Roman" pitchFamily="18" charset="0"/>
              </a:rPr>
              <a:t>Recover the original image by transforming |K|, the rotated-and-scaled image, using |TFORM| structure |t| and what you know about the size of |I|. </a:t>
            </a:r>
          </a:p>
          <a:p>
            <a:pPr algn="just">
              <a:spcBef>
                <a:spcPts val="600"/>
              </a:spcBef>
              <a:spcAft>
                <a:spcPts val="600"/>
              </a:spcAft>
            </a:pPr>
            <a:r>
              <a:rPr lang="en-US" sz="2400" dirty="0">
                <a:latin typeface="Times New Roman" pitchFamily="18" charset="0"/>
                <a:cs typeface="Times New Roman" pitchFamily="18" charset="0"/>
              </a:rPr>
              <a:t>In the |recovered| image, notice that the resolution is not as good as in the original image |I|. This is due to the sequence which included shrinking-and-rotating then growing-and-rotating. Shrinking reduces the number of pixels in the image |K| so it effectively has less information than the original image |I|. </a:t>
            </a:r>
          </a:p>
          <a:p>
            <a:pPr algn="just">
              <a:spcBef>
                <a:spcPts val="600"/>
              </a:spcBef>
              <a:spcAft>
                <a:spcPts val="600"/>
              </a:spcAft>
            </a:pPr>
            <a:r>
              <a:rPr lang="en-US" sz="2400" dirty="0">
                <a:latin typeface="Times New Roman" pitchFamily="18" charset="0"/>
                <a:cs typeface="Times New Roman" pitchFamily="18" charset="0"/>
              </a:rPr>
              <a:t>The artifacts around the edges are due to the limited accuracy of the transformation. If you were to pick more points in *Step 3*, the transformation would be more accurate.</a:t>
            </a:r>
          </a:p>
        </p:txBody>
      </p:sp>
    </p:spTree>
    <p:extLst>
      <p:ext uri="{BB962C8B-B14F-4D97-AF65-F5344CB8AC3E}">
        <p14:creationId xmlns:p14="http://schemas.microsoft.com/office/powerpoint/2010/main" val="4252417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Image Registration - Example</a:t>
            </a:r>
            <a:endParaRPr lang="en-US" dirty="0"/>
          </a:p>
        </p:txBody>
      </p:sp>
      <p:sp>
        <p:nvSpPr>
          <p:cNvPr id="7" name="TextBox 6"/>
          <p:cNvSpPr txBox="1"/>
          <p:nvPr/>
        </p:nvSpPr>
        <p:spPr>
          <a:xfrm>
            <a:off x="1703512" y="1340768"/>
            <a:ext cx="8712968" cy="3970318"/>
          </a:xfrm>
          <a:prstGeom prst="rect">
            <a:avLst/>
          </a:prstGeom>
          <a:noFill/>
        </p:spPr>
        <p:txBody>
          <a:bodyPr wrap="square" rtlCol="0">
            <a:spAutoFit/>
          </a:bodyPr>
          <a:lstStyle/>
          <a:p>
            <a:pPr>
              <a:spcBef>
                <a:spcPts val="600"/>
              </a:spcBef>
              <a:spcAft>
                <a:spcPts val="600"/>
              </a:spcAft>
            </a:pPr>
            <a:r>
              <a:rPr lang="en-US" sz="2800" dirty="0">
                <a:latin typeface="Arial" pitchFamily="34" charset="0"/>
                <a:cs typeface="Arial" pitchFamily="34" charset="0"/>
              </a:rPr>
              <a:t>D = size(I);</a:t>
            </a:r>
          </a:p>
          <a:p>
            <a:pPr>
              <a:spcBef>
                <a:spcPts val="600"/>
              </a:spcBef>
              <a:spcAft>
                <a:spcPts val="600"/>
              </a:spcAft>
            </a:pPr>
            <a:r>
              <a:rPr lang="en-US" sz="2400" dirty="0">
                <a:latin typeface="Arial" pitchFamily="34" charset="0"/>
                <a:cs typeface="Arial" pitchFamily="34" charset="0"/>
              </a:rPr>
              <a:t>recovered = </a:t>
            </a:r>
            <a:r>
              <a:rPr lang="en-US" sz="2400" dirty="0" err="1">
                <a:latin typeface="Arial" pitchFamily="34" charset="0"/>
                <a:cs typeface="Arial" pitchFamily="34" charset="0"/>
              </a:rPr>
              <a:t>imtransform</a:t>
            </a:r>
            <a:r>
              <a:rPr lang="en-US" sz="2400" dirty="0">
                <a:latin typeface="Arial" pitchFamily="34" charset="0"/>
                <a:cs typeface="Arial" pitchFamily="34" charset="0"/>
              </a:rPr>
              <a:t>(K,t,'</a:t>
            </a:r>
            <a:r>
              <a:rPr lang="en-US" sz="2400" dirty="0" err="1">
                <a:latin typeface="Arial" pitchFamily="34" charset="0"/>
                <a:cs typeface="Arial" pitchFamily="34" charset="0"/>
              </a:rPr>
              <a:t>XData</a:t>
            </a:r>
            <a:r>
              <a:rPr lang="en-US" sz="2400" dirty="0">
                <a:latin typeface="Arial" pitchFamily="34" charset="0"/>
                <a:cs typeface="Arial" pitchFamily="34" charset="0"/>
              </a:rPr>
              <a:t>',[1 D(2)], '</a:t>
            </a:r>
            <a:r>
              <a:rPr lang="en-US" sz="2400" dirty="0" err="1">
                <a:latin typeface="Arial" pitchFamily="34" charset="0"/>
                <a:cs typeface="Arial" pitchFamily="34" charset="0"/>
              </a:rPr>
              <a:t>YData</a:t>
            </a:r>
            <a:r>
              <a:rPr lang="en-US" sz="2400" dirty="0">
                <a:latin typeface="Arial" pitchFamily="34" charset="0"/>
                <a:cs typeface="Arial" pitchFamily="34" charset="0"/>
              </a:rPr>
              <a:t>', [1 D(1)]);</a:t>
            </a:r>
          </a:p>
          <a:p>
            <a:pPr>
              <a:spcBef>
                <a:spcPts val="600"/>
              </a:spcBef>
              <a:spcAft>
                <a:spcPts val="600"/>
              </a:spcAft>
            </a:pPr>
            <a:r>
              <a:rPr lang="en-US" sz="2800" dirty="0">
                <a:solidFill>
                  <a:srgbClr val="00B050"/>
                </a:solidFill>
                <a:latin typeface="Arial" pitchFamily="34" charset="0"/>
                <a:cs typeface="Arial" pitchFamily="34" charset="0"/>
              </a:rPr>
              <a:t>% Compare recovered to I.</a:t>
            </a:r>
          </a:p>
          <a:p>
            <a:pPr>
              <a:spcBef>
                <a:spcPts val="600"/>
              </a:spcBef>
              <a:spcAft>
                <a:spcPts val="600"/>
              </a:spcAft>
            </a:pPr>
            <a:r>
              <a:rPr lang="en-US" sz="2800" dirty="0">
                <a:latin typeface="Arial" pitchFamily="34" charset="0"/>
                <a:cs typeface="Arial" pitchFamily="34" charset="0"/>
              </a:rPr>
              <a:t>figure, </a:t>
            </a:r>
            <a:r>
              <a:rPr lang="en-US" sz="2800" dirty="0" err="1">
                <a:latin typeface="Arial" pitchFamily="34" charset="0"/>
                <a:cs typeface="Arial" pitchFamily="34" charset="0"/>
              </a:rPr>
              <a:t>imshow</a:t>
            </a:r>
            <a:r>
              <a:rPr lang="en-US" sz="2800" dirty="0">
                <a:latin typeface="Arial" pitchFamily="34" charset="0"/>
                <a:cs typeface="Arial" pitchFamily="34" charset="0"/>
              </a:rPr>
              <a:t>(I)</a:t>
            </a:r>
          </a:p>
          <a:p>
            <a:pPr>
              <a:spcBef>
                <a:spcPts val="600"/>
              </a:spcBef>
              <a:spcAft>
                <a:spcPts val="600"/>
              </a:spcAft>
            </a:pPr>
            <a:r>
              <a:rPr lang="en-US" sz="2800" dirty="0">
                <a:latin typeface="Arial" pitchFamily="34" charset="0"/>
                <a:cs typeface="Arial" pitchFamily="34" charset="0"/>
              </a:rPr>
              <a:t>title('I')</a:t>
            </a:r>
          </a:p>
          <a:p>
            <a:pPr>
              <a:spcBef>
                <a:spcPts val="600"/>
              </a:spcBef>
              <a:spcAft>
                <a:spcPts val="600"/>
              </a:spcAft>
            </a:pPr>
            <a:r>
              <a:rPr lang="en-US" sz="2800" dirty="0">
                <a:latin typeface="Arial" pitchFamily="34" charset="0"/>
                <a:cs typeface="Arial" pitchFamily="34" charset="0"/>
              </a:rPr>
              <a:t>figure, </a:t>
            </a:r>
            <a:r>
              <a:rPr lang="en-US" sz="2800" dirty="0" err="1">
                <a:latin typeface="Arial" pitchFamily="34" charset="0"/>
                <a:cs typeface="Arial" pitchFamily="34" charset="0"/>
              </a:rPr>
              <a:t>imshow</a:t>
            </a:r>
            <a:r>
              <a:rPr lang="en-US" sz="2800" dirty="0">
                <a:latin typeface="Arial" pitchFamily="34" charset="0"/>
                <a:cs typeface="Arial" pitchFamily="34" charset="0"/>
              </a:rPr>
              <a:t>(recovered) </a:t>
            </a:r>
          </a:p>
          <a:p>
            <a:pPr>
              <a:spcBef>
                <a:spcPts val="600"/>
              </a:spcBef>
              <a:spcAft>
                <a:spcPts val="600"/>
              </a:spcAft>
            </a:pPr>
            <a:r>
              <a:rPr lang="en-US" sz="2800" dirty="0">
                <a:latin typeface="Arial" pitchFamily="34" charset="0"/>
                <a:cs typeface="Arial" pitchFamily="34" charset="0"/>
              </a:rPr>
              <a:t>title('recovered')</a:t>
            </a:r>
          </a:p>
        </p:txBody>
      </p:sp>
      <p:pic>
        <p:nvPicPr>
          <p:cNvPr id="262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669" r="22244" b="18663"/>
          <a:stretch/>
        </p:blipFill>
        <p:spPr bwMode="auto">
          <a:xfrm>
            <a:off x="6074256" y="4509121"/>
            <a:ext cx="1965960" cy="2224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2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2435" r="22347" b="18029"/>
          <a:stretch/>
        </p:blipFill>
        <p:spPr bwMode="auto">
          <a:xfrm>
            <a:off x="8328248" y="4499242"/>
            <a:ext cx="1935480" cy="2242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2253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844" y="44624"/>
            <a:ext cx="7500990" cy="928694"/>
          </a:xfrm>
        </p:spPr>
        <p:txBody>
          <a:bodyPr>
            <a:normAutofit fontScale="90000"/>
          </a:bodyPr>
          <a:lstStyle/>
          <a:p>
            <a:r>
              <a:rPr lang="en-US" dirty="0" smtClean="0"/>
              <a:t>Image Registration </a:t>
            </a:r>
            <a:br>
              <a:rPr lang="en-US" dirty="0" smtClean="0"/>
            </a:br>
            <a:r>
              <a:rPr lang="en-US" dirty="0" smtClean="0"/>
              <a:t>		</a:t>
            </a:r>
            <a:r>
              <a:rPr lang="en-US" sz="3100" dirty="0"/>
              <a:t>Using Automated Feature Matching</a:t>
            </a:r>
            <a:endParaRPr lang="en-US" sz="2700" dirty="0"/>
          </a:p>
        </p:txBody>
      </p:sp>
      <p:pic>
        <p:nvPicPr>
          <p:cNvPr id="3" name="Picture 2"/>
          <p:cNvPicPr>
            <a:picLocks noChangeAspect="1"/>
          </p:cNvPicPr>
          <p:nvPr/>
        </p:nvPicPr>
        <p:blipFill>
          <a:blip r:embed="rId3"/>
          <a:stretch>
            <a:fillRect/>
          </a:stretch>
        </p:blipFill>
        <p:spPr>
          <a:xfrm>
            <a:off x="791409" y="1196753"/>
            <a:ext cx="9842563" cy="5536442"/>
          </a:xfrm>
          <a:prstGeom prst="rect">
            <a:avLst/>
          </a:prstGeom>
        </p:spPr>
      </p:pic>
    </p:spTree>
    <p:extLst>
      <p:ext uri="{BB962C8B-B14F-4D97-AF65-F5344CB8AC3E}">
        <p14:creationId xmlns:p14="http://schemas.microsoft.com/office/powerpoint/2010/main" val="782880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000" dirty="0"/>
              <a:t>Exercise</a:t>
            </a:r>
          </a:p>
        </p:txBody>
      </p:sp>
      <p:sp>
        <p:nvSpPr>
          <p:cNvPr id="3" name="Content Placeholder 2"/>
          <p:cNvSpPr>
            <a:spLocks noGrp="1"/>
          </p:cNvSpPr>
          <p:nvPr>
            <p:ph idx="1"/>
          </p:nvPr>
        </p:nvSpPr>
        <p:spPr>
          <a:xfrm>
            <a:off x="1666844" y="1285860"/>
            <a:ext cx="8245580" cy="5500726"/>
          </a:xfrm>
        </p:spPr>
        <p:txBody>
          <a:bodyPr/>
          <a:lstStyle/>
          <a:p>
            <a:r>
              <a:rPr lang="en-US" dirty="0" smtClean="0"/>
              <a:t>Register </a:t>
            </a:r>
            <a:r>
              <a:rPr lang="en-US" dirty="0"/>
              <a:t>an Aerial Photo (left: westconcordaerial.png) </a:t>
            </a:r>
            <a:r>
              <a:rPr lang="en-US" dirty="0" smtClean="0"/>
              <a:t>to </a:t>
            </a:r>
            <a:r>
              <a:rPr lang="en-US" dirty="0"/>
              <a:t>an </a:t>
            </a:r>
            <a:r>
              <a:rPr lang="en-US" dirty="0" err="1" smtClean="0"/>
              <a:t>Orthophoto</a:t>
            </a:r>
            <a:r>
              <a:rPr lang="en-US" dirty="0" smtClean="0"/>
              <a:t> </a:t>
            </a:r>
            <a:r>
              <a:rPr lang="en-US" dirty="0"/>
              <a:t>(right: </a:t>
            </a:r>
            <a:r>
              <a:rPr lang="en-US" dirty="0" smtClean="0"/>
              <a:t>westconcordorthophoto.png)</a:t>
            </a:r>
            <a:endParaRPr lang="en-US" dirty="0"/>
          </a:p>
        </p:txBody>
      </p:sp>
      <p:sp>
        <p:nvSpPr>
          <p:cNvPr id="4" name="AutoShape 2" descr="data:image/jpeg;base64,/9j/4AAQSkZJRgABAQAAAQABAAD/2wCEAAkGBhQSERUUExQWFRUWGRgaGBgXGBkcHxwYGRwYFxsbIBwaHCYfHhojGhwYHy8gIycpLC4sGB4xNTAqNSYrLCkBCQoKDgwOGg8PGiwkHyQsLCwsLCwsLCwsNCwsLCwsLCwsLCwsLCwsLCwsLCwsLCwsLCwsLCwsLCwsLCwsLCwsLP/AABEIAOcA2gMBIgACEQEDEQH/xAAbAAACAwEBAQAAAAAAAAAAAAAEBQIDBgABB//EADsQAAECBAUCAwYFBAMAAgMAAAECEQADITEEBRJBUSJhE3GBBjKRobHwQlLB0eEUIzNyFWLxstIkQ6L/xAAZAQADAQEBAAAAAAAAAAAAAAABAgMABAX/xAAjEQACAgIDAAMBAQEBAAAAAAAAAQIRITEDEkEiMlFhcUIE/9oADAMBAAIRAxEAPwAXD6EyxLWhw7nTQvydjwxHwja4aciRJlhSkh0JKUagNKa/Mm57GEeXZXrniQVJVLSoKUzcWL1DijWrAWeY0rxC1AaWVpSLMlPSkdqV9TCtdnR6V9UG/wDLrn4lACULSF9AqLsHffftGqROcC9A32fpGJyzAzygzpQDuQkGhLUJD05F9oKw2YzhKmImFaSApb2IKR0gDTWp5aFlC9aGhOlnY9x+VSZ7uBqU1UtqLHb6Rbi8tSZeiqSGo1A3zeFOGynEyP7jiYooSkoSWAsCGNKXcM5hpgcsmpAUucVkpGsKs/8A1ItxXgROvUygFg8tKEqExQUlldLUY7nksIzGLyNSKpIKRxcDZxDj2mzBaVpQiiT1K7saJ8jvF+Gz9E4hM1DLJYKTyaC1RXzikW45ElFSwZqXlayDoAVb7Y3hx7PZM6JhBUlA0lSQHClJ6mY+jkfOLc6nCWUhKgr3nSwJDUDtv8IvybP+jSrSDzUOT8oacpOOBIxSdB8sagFOwSyj3BBYfGvpA+Bz86pwIYkAJ8tz8IrmTVB+onWQQOAAw/U+sRnSShLgOSPlEat0yz0E4XMEzUkN2IPFosl4xAIQkhwCyR/1Dt5wlwj69SUFRKSrS9FAUb6fGCpWRbGiGBAFCCAw+VP5hnXoM0Wz8xKilSHVLKNRSkdYUA5T8Rbj0gqXk6ZerSsstiW3YUf4tFWHTKkAgqAapc1Yv67H4GCcRNWFIYAoULuyhd6diB8e0ByzQawiQwyQSrSHO/l9j4CKMRiFqT/bAB/7bMW25i1a2BJISOTC+dnIFJadRtqNB6C5gILGWLBKQxCQD1bApY07EHT51hbMzlKRolJ199n+pgfDTvGWpC5uoi6RVq2pQeUe5tqkoCpQAKXexJG1dg/DQUvGK8ZR4vBrmHVNVTYD9AKD1gvC4dh0jwx+Y1U36ekIl5oZZSplOupawNHhrJCVyD7xSS6gFEEg1IB2sRSM46NFp2EJVqZMmjkDxVhxXioKj5U7w8y/2WlSzrWTOm7LmVY/9U+6kfPvBWHypHSR7oZgHqNnJqfWGCQwgSfiJykcB2iK5wG8CYvNkIcDqUNhZ/OEis0mLJK+lJTYUKTXi+3wPMZRMo3sd4jNgkWL7CKU5iogFrwnmqACUpKiAKlVyf0HZzBkn3U12H0h4oTlSoTmQuWUmh1BwxBcCpoK0jpypc3/ACJr+YUPx/eBEZ9Kwsvw9JKqqIrpAIokcE3t9YWZfnqVhlI8KpYjUpNbA11D0JHaGcW80P2WrNlgMRLCUywGCKJ7tv38wfSDy1ALXP2fT5whl4RWnxJSgtLA6gQL3bmOwWMCElCkkjYEmh9duwibgV7KzQL7R5NUNPnX0FB83gDB5hrHUNJswL+osR6x7jsZQlIdqt2FAIV3oItn5cJ6zr6WLAi7UqfWPMBk39PNMxwvSk6KEdRoD6OYpwXtAnxWUlgfxdz2hhn2JUiXqQAbfCGzdMXFWjK5rhyhdHqbx2BkErewuYIwkqZO94lbqLmyUg7eVu8NZeXpQk0K6e6LE+t/WHcvBYxzbOwkoqWVGwtT7rDJPeKfE0o1LGkfSOnYpKLmJ0VsmnRLZIZLmgfku0WT3ahqCC3I3Hw3hAvLgpalzJ2lAJIALGoFzc+Q4HEEzM6siSnVtqUPoL/GM1TwLf6GT5CVK8RaQlk6XUzGr/UWgSdnA92UnUbBRt6C59YpVhyojxl1Nhc+gsIvnylIACEaQogFQ06gDUqOrYcfKBsIOrBrWQZyjvtYeVk+vwhJmmpczw5augsBpN3ANVCtja0auZLw41BRKk6WdanIIrq7ElvgIAw+XS1OxBZTjTsNn73HoIpH45ZOa7CXAkYc0LkMS308mcRqVIC08pUPkYX4jJgJuuWzFABBqyhe97fOLcZhUpkgFZTpcgjmrVfmgA5jTSnTWw8Unx2nopXlssApKE+bMfN+Y9yFTrMo9PUzqfZ2I84swGJ8VPUnSsUP7wUmSEuQA/eJOVYZdcXb5R0OJGbeH/bIUZgSspTZJ0t+LmBMdmSpqACSixYbf+GneBpE7xBX3wPv77RQhQWvSC6mUbP7jag+zOHikckJJLJ5PmkJOgAq/CDQepj1BXpBLAtVn9bwKqYpwFEJTpOrTeoYEE0Fdu8eHHLppYtRW5oB87/GGegehaVWcuCAQRuIfSpY0imwjO4aZ02oKgDYcDgQ7kq6RXYQFkny6Pnxy6Z4CphIJUNTlVTYN/tW0MfZfIBMCjMSSkUSKiu589okcPpKSRqlBOot50B4LsfSHOREgAoJ0nqKSXZ7DsWD+sNKbURowTZ4cgUhjImqQobH3SLsWq/cvC6Zn2lQRiJVQ7lIYkA30mhB5BEavx0n3nBtb9bRh/aKdrxCtKnSlkpOw5qO7wYfLZp/DQ7w2FQpJMgkh7F3A8j1AROSqY7BKlEByweg7j+YysqZOdgXpQk2pfUOBGm9nc4nAqSshaClnWOp9mLV9fjSC407ZoyvR5PmIJQJoTUl1qIQX2Zgx8i0G4jDa9KdXTvW4iGIwQW55NXqD3IMVow5Q4AbuKj4XAiWHoplFua4mXh0dJcCgDM539O8B4TEeNJVqJSrUkgigDF/WCJnU2tlIa2kFzzWoasdKkI/CA3D/dYGjbAJU/w0KQD0qUS6ttqb23gDFY4uwc9z8Idz8IkDXoKzsGhHN1rmgTAa2SAWA794aMr2CUWsFBw+sj+5prUs5A+ghlgJiJJIkpUoqIClq3792FWjkezy5sxICQEJIUdTgHsOYe4zLz4hUEgktYW6QPqCfWFlPzwMY1kBGHUJpXqppb15++YmpOpwp25eLE4NbFwB6iIpmJYAqSHLByzniDg2yHs17NSPCROGsqIJcrUxNas7Eb1grHPPDTFFWmqUuwJNNmg7BTUS5SUOGSGpakXeOgN7g8ykf+QLbyaksCvBZXLlyVqAANCo8AauTFeFmpWApJBHbtBGYZ1L0LSQSA1imvlXaKZMyWQD12dn/iC2/UZJEMQVAKLpApp/knclopm4khBLORcQStKVEEpcAuHFiPOIqxCXqgVuSoCEcb8Kw5HH0TScwUZuoDp+B8oaadRdKSXrQX2enakUJxiapCJCeQHUe1W4Yx4c7UdQYqFmUNKfMMXP07Q7hLwipr0krKVOorUkJJcAmoMWy8slhJUVPyxCdrDUXPwiCEKUOxq1h8q/OPJwCClIExa1AkJkoc0Z3O1xcwK/odeHvihulGkbk7j1hth5nSnyG/aBJGEVo1TJCpZcsFqCiwYuWt5GGEn3U+Q+kPFkOXRlzMTJC0XUHChUhqj04jsDm6UEIlJO5UTwA5rwGjQzcpQp6NqbUwFWL19YV4n2XeYVJIAUouGslqAQveLwy/WSygzCZomejS4D7G77HvAOXezxllRWUrAbSPzCruCGp8yYFlZF4JJXMAT51vb9IvV7QurSEgAA1J+kbX10bD+2yjNcvEoKWg6UlnTt8oBwqzu+mjkX9DBYxgmEln7OW+G8eMkXr2EHyhfbCf6yqfCSQEipJJfklzvBUnN0AMVOr5/LaEc3GrCiBa7D94vkZSSylMAbv9uYDinsKm/BmjFIXqIIpWhvHni9TD9j8YGxM5CBpDJBYOWD8ARUjMUy1MkGbMsUpsPM2HrDKOAOWQ6dMmaSlK1pfcXHrEjmMxI6jZgSebfEmKc+QVS3llSNLKcEgsaGx7v6RmpmGUR1mYx6hqUupFiP3h4wUhJTcWaKZj1VmGYWHSeo6a+rP84p/rDMnJQGKgHBChQb0e8Z4YNNtL77n1rDTIZATPQdIFSHbkEQZRSWBYzbZPMcyGFKZZCgCCRpZrtBWBnJnSytKwdIcpeo4ubmAfaqS06UoqCncbOOq1rMIIlYgIlAFPvEAn/qSsPTuG+MD/lMOezRRlmamcUjwpjEtqSkqFbeXnBxwOJXMWmTLQpCaArUEuoXbs9LQZ7PnRKGogAfQU+jQPgfaBUqbNIAUnU9Sr3WADVuw4u7wvbOEOoWtmfXmOIchpaSKfiP6wXlOPX4gE4pUg0LOG7/APsdnOCUFlSdOlSydQezuWBruBFcjD6pgQOakcbmvaKumiKtM2czL0gBQAIj1GCQ2opS43LQHk2OI1p//WLKJapYAesV4vFfhqXLMNzx5cmOXq3g6k1spxE8zFMgUNgKP+wiuYAhQaqh+L8IfbT25j2bmKJQUAQSG1kEX4HAEDYwidKPhlyeeBXeGd68Fpb9HKXYAqBPmCQ9WLUdqtBUiWUzAsBylxUsGN+/BpxGJy7HKBYJKpiXAcmiRU0AqeL2pGokYvxZbjUxFR8mMBwaX6FSUhR7Q+1c2cTKUQkAkESyoPcVLuUkbWhllzCTLa2hP0HeM1Nyxc2efBQVJJB6bNa/pGywmULTLQkpqEpB6uABzHTao4pphOIxqUXPpCfG54fwlvKFU+aVFyfQfdfKPUIrQOT9+QjlUEjuczp00r94uL1/QQKqck0F/wBO0V5g6TUitWesLzjQaN6s3eLKJCUv0M8NYUdLBXbf77QThMtmTazDoSLv91MF5VIQU+ITQX/aDwsKrQJFNmHlAsKiRlSpaKIS6uTU/wARUpUxerSFagUgdJU+5ZmtySBHYjEIQpAsglio7nj9XNIbYfCATEqq6LdTBj6tGusjVeBdifZYqebMASN0JJJIs6lWH+qfjE0YdMsMgADsPusPUY8nWFJoCQKguOfKMt7SZmcOQyAUKSQ/B8+WhVcnQWlFWNZKwUFyOn5vt9YGVgZBdR1FMsFwFUTu3YXpHzpGIWFlUsqFX3+zD/KMyJSZcxKXUw1qSKPUilju8UfH1Wya5VN1Q0xOYS0lM2SCya6RpDh2/E5fsGhojPZWgK1VI91q+psI7C5BKAcjUe9vgIjMwstD9IAbj9Yg5qWC6hJZB8Dhl4yYtSgjRLKQEKCiajVQgipdoRTPaDXplaEIS6QWfk/AOomL8xzKbImEyllKVgOzXTTjhoEwvs9MmdRSWDPS2revatI6FW2czbeEOcsymdMAWZhS1EpCUt0qN3raDM9yuQFkqIQhFCAohy9/L1izLsEtCRsoFi52epDFi9xE8TJGlkpSVpZQSt2JFQ53YxO8lqwKM0WiclehRmLQOoOVFjvWKMunJ1AJDKWnSoqdrPsHDlqfONThPZdPhgJrMWOqZ+IrUOoue9uwEDYuRKTNSgl1AVdJZQS2ojTZ7DuRBUlpA65yVpnIEvRpogu5F1JD6hyBzzaEvtBiCpMtKUqlhipRJZRBskNtufOG6Q6ioigqR2Fkxnsfi1TVlaqVZtgBYffeGhhicjtHuDCQkhIo3UBdvzeY+7wRgNUtYDulVjs3MLpCyFOm/asNcVlykB1nSkAK0k1So1005FW2o7GG5FeAcbrIavLSFGYiYtEwAsoHt+0MMBnFC+gI0BLNpFN2AADXcn9oV5dmINCSa71g84ZCwUqSCCN7ERy9nHZ1dVLKDMsmoT1obSoEumr1cFh3f4w4TiwQDWv/AFMJEYlJVoGlNglIsBYObOTYUp5OXCMGQANSC1L/AMRVbObl0jGlKEB1qA7Cpf74iWHkzJo6R4UuvVufIfqYoyrLknF6lAKTUuavS9KMeIbZ1nSZASVA6TSgoB97QKzSHulbAZhkSiECXqJ/Gpy/q8BYnCyyKID8pf4M8L/E8UlYBDvc/ptzFuAKurVUfGKVRO7CsFOUV6R0pDBu/MHTQ5YBgCWHlc+sLMGCK/8ApgyXN5hZjx0e+Gma8tQNbORtuPlD/Lh0iWaKAOkXOhLBzxV4QmTqPpZhfzuPSJnNVS1FRYKIKSQDUNY81asLvAydD3+lElDpFCqw3J/Xz4hLmmITP0oDHUlQU4LJUmmpB/E9amzCkVzMwmT0aQNAUlIVwopsTu7MGFKQVgcElBCSxUX8y1/QPG7dbfo1dseCGXk2kF6AAl//ADaApRDhlA8bxu/6IaSCBa0YPG5eqROIFySRT8JMHjn2sjy8fSqNllk8FLOx7wWuW6mKQx3c7dmb5wi9n8bqGlZZaagjcbiNJKWk+7VqEcdu0c800zshJSQrnZKiaUgp6Qb1p8/SGowiENpBDBmcse7ctR4vB9IDx0/SpATckOGem/l57NGhJyaQsopKyvMsUJctSlEgDi5OwHcmkZ3AZjOKtSlGqtSki1fwh3alKcPDrNpf9RKCUKSrQrUwY9QcM43v2gHB4XQOoFkkOGqpRoE+vyAMdMaSyc8rbG2AzCYXCekEdjQkt5OHgWcjqYVqa/eyYvB0IIVWYpuqwAuSANtgDAeJCgEhBYuNRNSEXIA5MBRGcg+XJAAb/wB84R5plSkklAdLFR7Nd/T6Q3mYnw2KkkUchlPp+G3MB4vEallhqBALGx3FD9IEG9mmlozWUZ8ULOhJ366EuKBnoPMuz2jSz9MyWlQGkitSPV+S+5hVnWAIV4iRRbag1lfzFEt38O8y5Ac6SKdTOAQHpeKy+S7IlF9X1Z5OmmWpmpsYdZZjwoMSA33eFEuUCK17/txFMxkMkUBicoqWCkJuIwzQKCw1npX7+MaHAz1+Ehz+FP0EZTDzaaVEtsbt5RssHKHho6gelP0EFYwyfIrygaRI0aiSD5BgEiyef5jO+0WMCwtJUgadJCTUkvRgPi9vjBkzGliASAX32PPeMucGrxTrckkEd3qD5NDQXpuR+DLAyUlLv08G5UbClh+0Rwkw9SQH+NhV4DmBKSQC9fTzhxlqDoKh0lqnlNj8oLYIqyCA6QXr982pF6Ev+sRXh9KX2jyQXcE7UibHCpKyX0iwoTzFGG06SFJQDqLl6E/d/KF2I9qQhKkJSSsFq2pvC/Lctm4mcl+ou5pRI5OwtaGXG6beAPkVpLI7y3PipehSKAsFJt2vGqweDDqWH6mcbOKP2LQlk4AydetIPQFalmoVqarE6gbbWFmjTSEaQA7ggEK2Uk1BHpEeXGtF+K3vYNisWmWCVkAC8IswkjEqZDWOlT3a4HO0TVli5i1hZBINU1Zi7HuKfIw6kYdKEJSAOi1qGofzYn7MBLrlbC33w9AOW5RKlygS+ogFRNPRtgC/nCU5qqbiGkHRKST7ootW5PIoB+0Xe1eYEnwEEEqHXT3U0YvsXFId+x+SplSwvpJUG50jhuTcw7+Kt7Ysd/xEcNjzMJQpOks50k25B4+YhJ7UYmcgJ8IsFOCobBqV2jRZzk6W1J6XPu2buCLQsnqEpKUzTr1PRhbk8ekLBqMinLG4WngWezGD8OurQlnUWejcXUo7D+Yd4XGibLTMUAGqAWJq4B9axUML0y5co6JYUVki6iW3NgA4bvFk1QKmFEj6ij+lodtSdkUnFUSXOKlFarnbhrDyAgPGf41q1EKAcDSohR2TqFQ5DUgmVOSodJBT2r5jzgLMP6jwQrxAUoUOn8ylOekNQAPfmGjsWWEZvB5pPU5UtWkl2FezPdhxGhweIE1PhFPUlyDbzT5QJhEFlEMFKvQFhuBwTzFsnCKRMBAp9I0pJghFoO/oyUkKJL0q9PUbwikZaqSSkEpIL6jueb1pT1jaylOH+MB5lhFqCljQSAdGqz8MNh8IWM6/wpLjv/RfhMlCihek6CCCGYAiw+ELc5y5MmYdAJUu4NQE7DsHrGnw/s+rShc3EzVlNVMWSze6lI+sA51hUSgrUCkEagCat8aq5g9s2hXHFGfSyWBLndqerRrMB/il/wCieOBGYRMMyWES0krXUCgKSPzH0tc7RoMBgliVLBBBCEuG3YPvDpEOR1gy0xC0zFCcmYhx/bLDpVQjUNxzFuZ4zxCmtU0BA0gi5YbB6t3NoExmNKm8RRJ0hIJ4TYRVhZpTUjUIZ/oV+HSpK9ZcOOYfZZwbGjdjSBsVipcqWFG5sN3vTtAGEzZZV4pP9p20kfHuYR3JWOqi6NChLhSDeoA7pr9IXykpV0ro7hw/S9Aqm4NfSGy1OAtDPR/MVHxEerwcn/Kp6lwgbng8CEv1D9RNkfsrNLypxShOrUWYrU3B/Lu8bbC4OVh5dAJaOeT9VKMKsDnaCsTFy0600BH5eLE/vFmYK/qVBaelLabWCbNtuYEpuTyGMVH6h4xSFOEpBe5UAaeW/rSOmKdSlOS/P3bgQNIlBIYfyfOJzkEXt9iEr9KXWiZW52hbn2c/06AUgKWSwSd/OoLd4JJItGf/AOHKsRrnqBSWGoCybs1WJh0kssVXL4ohleSTZpCyCfEUSpez7+QFh5RqMDn0iXMVhwCkIpr2KtweK0rDuUEhKUoYJajWbtCTHypa5xXpBYMomxA+2hXPFspCHZ0sJHYzHAkrWWGwhDiMQJq9I6nse8SzTHonvKS0tT0cdJAPuuLGL8BlolDUodVgPoPvaMo0s7BOXd40W4vFJkSwFKYbnz/eE0xSp80IlOUJI92yltQA/lT8HfiLs+yhc4JW5ISqqR+ImzdxZvOPfZ/HCSvqS7JNrpD1LW/WnxtXWFrLOdvtKnhF+HnBDoYJme6xDB1GqiPzNbbeDVoDVsA6uw/Xy8o8zTNMPPBFdaQ6VAX7A71u9BAyjNEpEsJM1etKigUDH3dR3/N2DRNNtW0U/gNhpawNWgVNEuxawcmg8tu8LEZvPmTwAyEJJBAD9iTDObixM1sg1KgUuwOmhKSKEg7O/aPcsVh5KRU0Lk7VZn3FbvaHtK20K020kx1hpXhsCdQMETn0lPLiFuG1rWtwWS1RYA/vDT9YilWyrd6PMoxqpaNE0atAGlQo44L2Ia/0jC5piFYvEKUo62UyQkEpQCwFbbByTGnzTEhSFJUCxBSea0fy3guVicHhcMHICVBgnu3Z69y8Vi6/0lNWZzKwuUpj0sduRvGukYp0pL3AO3EZ6Tj5c5adBSXqEk1UBTYUHJLGNRJX0ikuws3/ANYHb5aE5IrqsnzWXgAoEHmrxfLwyhKUlrF/hF2InALMx+pSXbuaU7+UGLSoJTVNQ5A+nf03h22ZJCH/AIpaykr91iQVFgWowjTYjB4eTKBWHcFCUHuPff8ACAS45iMlZWgAjX1UO4TtTtaIYzLFqSHokG33tGcrZlCkynJQpU4hJdDMobWvwIYpoFIUekv1X0q2MLcM6HA925AJ+cW4TNTM6VJD8p3T5ciA0MmMsNl6U+8yj2tBwttxSFilEymSapv3HIgbDZiUlnD8fxE2imB3icaJJuFuLXcG7g2hR/zSnNiBtA0+pJigikNSYjk0Nk49a1akJCkUGkXHKv8AWDloG9ozuHWUqcFo0AU9SzN731EButjxt5R7JxKkEoQToVYHaKsfiNCS1W+Z/iJplpUNWroB06qVVwOTaLJ8lx4XSRRSlXI4QDbuTCUkyr5JSjQmwmXCa8w9PJhgZ4apokfLnzMem2lI6RQB7kV9QKVMLRjlzphky0kFPUuY/SKGhYVewEUSbINpYDpWODBaCQCDpJDEOGo9j3jL+M04yx1pSOpW48zuXhpiFLKNL6F3SdjyBs8IsPMVJWUzAQCeqlSORuUkW2isPSXI9GlyvD6EqxK0agn/ABob35mz/wDVNzBWMzWQcJr0r1qUxLqSdZqolSS5HkfhsqzLPlTJajIQpKZelCE/lSbq/wBjcmFczFqKUhZdQcM7uD2s73NDASbywuSWEa/BZphcTLDgSykDUjkDZJ3PzheMO8zpGlKrpNXTs5O/eFeXSQD0xq8Jh2Dm/wCkTljRSOcsGxWdpkHQUkJozWMKZftKhSzcCh1cenwrFmbThNV4ZTp0uxpvu/wYQtwGUpAmKPWpANH7OEk7DneGUY1kVykng2claVgKZ3DH74jM+1OVFbAOyapSPgbRP2c9oiOiampPvB7bJbZo0OZ4HxJR0ljdB7iv8QquEqGdTjgwWAdJdAAI91+d7do+gYJY8NDiulO44EYDEy5suiQy1Gpa17ecbHLstWJMsF3CEgu3AjodPJxytKhJOnSgkaveNARUiLcNjQvSiWjsa1fcvxAM7J1MHFNmu8X4CemSCpVAA+1fviItYwdKbvOB3lqkILH/ACVvQN63MU42YqeCmRWa+kFRADb+QgTBYteK1zESyJctLgnfcsIXy8UtMzWRYuRzWB1exuy0aPA+y6fDmBU4+KltZS7JDarH3qPWM1NxKETSZJKgCdKiGChd6inEbJWa4heGKggSnNFE6laeWZknzfyjNKwqSkuWIv8A+cwUxWmFYLMdQ1AX2b4h4DzHLRr1pYJIcVan3tFOSzwV6QXSqzbHYwRnWVKm6R+UnpJap/do2ma7VnuFPidIctT9HiK5bFoElqmIIADbHniCkl7wrVMN2eEU4i3LtVlr6ahzsP2g/GZUUo1Jc9oCwODXMJB90GpO3buYW00Mk0yxOC1KCELJliz1CXqW2eDMVKQtIQH0JUDQtqI/DS4esRnyQyQlSky0vb8ZNPh+8WTpPQwISohkjgcPyRvB/rD/ABC3MMeQWSAdlHb/AFHYbx5kuYqkFQSErlqIJp1eYO/DGCcVLQlHUyQKVo0LJc2WBrKgkWd9/SGTtCtUzSTM1k4kKSphQhOoW4NOIyk/CKWakEp6QdyOPIRfiJLjUir1cXY7xR/X6On8ZojUWDmwfaCv4K0vSScGQ7AnSNStIJZPJ7QSpCNLhtSm6jduB6sfSNVleRf0skr8R16XmFRUUqVcsAaVLBoz/iIxBoAhRJowZuAIHb8DXhdlGXsdZt9TEc8xi5dXoRUcCFGNzTEYWcE/5JT9IIoRw4DgiLcX/wDkoUolSde3EGmnb9N2TVLwjIxomIKksatW7/Vo9y9AlIUkBlKqSS7i9O77mCcuyqWVhK+kIIDBnJLAJT3L1PnFX/FpOJLLCApVVGyUi4A3384LpaYqt1ZXJwZUoB3J9CB3h77P4lRUZKiDpdlEgUHbd4zCxPE2aZRVLS5SlwCojarMCzVjSY1akolrDIWwcbqZnBtcuRCzxSH42tlme4NRKZiCygR6QfhMSsy0EkPpTsOBFRxaZsgqu4LjuBAmASfCl/6J+gg8eUS58AmbZ9Kk9LFUw+6APtngaauWAPFQ+pQdCtz7zHvDSXl8rxitQDqHvduO3nC32jzKWlYZJUoe671PPkOY0Keikm1lms/rpSZAmBYZqVqeA23FYweZYghapxHhy5hLJNSD+5ofUwZkuH8UpAUEKNyQ7X916avODc9yL/Ek1SmzlzX3q3rT4Rk0nTNJNq0KpOfYgSQh2QQatUjziGHyYzjqXqKQLDfvBOLxmHlsjqURYJFfhZI83ME4GWDN8QzDpQBpSHASpQoC1CvseRBf8AknvJ7g5OgqTTTTTRiBxBBxqC9XKWBa/wD7EJOWLTIXMmFSlq6i4sOwFvKM3Kxx1uHgVYXKjT5hLCpesFym7cXhXhlpWl3aoBf6wzwo0MKEEP2IMWHAoQp5SNSiRQkMkbmFGq2X5bhFpLFZ0WS5uP0EV4paROCQrpZkoRZRchzvtb1iAxKUzlJAKlk1UTQPw+whZmuiXMPhqdV1KBqCbgCBGOcjSl+DbMMaiXLUtXURfTUI2+IhVhc18ZExTL8NJYqNb2J84TTJeuWpAqdQLd+T5V+MX5fPOHVaqgyg1FA0AI4+xFVDH9Ivkz/Chc1UwFJJKO+wNHrD/B+z+GmS0BIJTLLqO5pUHz/8gDGYTQGV/bNCQTuwd+H4ieIkg/41nSwsSEk9nvWM3+AUf0aYmUxBQNKA4AJcnv5WhXnuWImI/KrbuYplz0a0JnqZP4XdiRZ9mh7jJSUMoK1G4DggD+e8JTi7KYkqFAxM/wAFMhUxTAjS9bWB3I7RfjsmCpaSVaJt0Ebc923eDcvk6iZiqgffzi3NFgSSspJUf/5SfpA7ZC4YMzPx88ydKkhZCgEclSizdzxDM4ebhkAzkBSSA/h10nd67cxDDYibLAUlikMQWBbzO48qwx9ovaJMzDKQhSfEUE1SfeBbWBu7OIf7OqES6q7AMJjAVFUmY7iz9QBuz3izCyklEyaxVo91IuWvTyjMZdKLhTlJFj29I0OCTJQg61cVJLAPfzf9YEo1izQl2zQbgMwlLZSFFKzQaxY/T1i7GSkqlkk2eu7i/rCXNMIUBKpZCk8pu9xaL8NiFTgmW1SXUeWhXH1MZO8NDHItSZSiz1dvvtDvDaNCelukU9IrCBKl8t8zFuGSChPkPpGi0LzRwjO+08yo0FhccEm4G5HEIhhtdVPqHJ2EVz0lS0lSiWs+0HYaekEghWqjE7cmu/HDxTSF+zLsNhm0kEoG5N3u7UPxgn/mEqOkqJrc7wknTZsyepKFFKQXdTEkeW8MUZdrlgpSSpJIUoBgSCa8CkCUfWNGfiFuKwnhKJSHBqTUuL/ERoPZiclC3mDSWdJVcdz+m8U4FmFqc1b75i5OVEqYByfpCylapjQhTtD/ABuJ/qJK/CUxF+SnkRmpPswp+rpBNya+cPsHLGHQ5VUA2+bRRLlzsR11kybgqDrXv0oO3dXNBCxtDzoiZI0pSCdKA2o7m5MeyJZDNRJuTcny4hdlGbImKUnW6kkn+6QkJFtrnttDv+oBQCQGb3kkFJHIIpSM8OjKnkRe0M/QVMn3RRINVC7kwqyfDaphmTUvrJKiOCGoBSlDGhzLCiYUqS2oD4jygI5qqQlQQ2tRZxsCLPdu0Ui8UiUlm2AYuWJCykuNNj83bmDsP7RIDKUShSWNhVnYgs+5tYmKMWEqSggOVCqRcKF6bDd/1hPMwOhR3Lve3k8GlLYvZx0MMXOMx1qTR3CeKvXvFi8NrlshelayAze6ncknc2AEBz8xMuU6ACokBt69oKE5aQPFT7wunYmjPsY1MNoJxPsogpSElSlJSSauCeALuebRVkamPhqFDbzicvHTNOlJYUci/evO0WTMCUFKgSSrYjaA7eGFUnaCs+dKUgUli7cxnMwxBnoSlRLhTkg3TWjdobZln7ITLUhSlKoEhqm37RVPwxlpUw0ks4/Y8vBjhLAJZumRwOAUZa5lpaAElywL2DbkCvYQCnApCvERVJuCKsdq/WkGKxh8MJWogBThOznduTFOYYzR1M43T35cRrYtL0Jlyk/hTpew7ee8V5hl4WEHVRBts5p8YrRmKPD1MovQJFwT3irDZTNQNaAJgFi7hyLEbKrvAX6O6rQ/w2XgJDFidnDH05Aq/kIj/TGSrUN/T5wXk2HKgFrACiOoiCswmpKCAQTaht/MT7Nsp1pGbznNFmYlYUSG0tUCnaz940WAxRMqWeUJ+gjLY7DPOQAdjS5v9/CNXgZYEpAYe6nfsIqqObkszGYS/ATrPWCpk7+tNuIglaiQyXN2DlwKlxsGhnmODUuUEoopDFiBUDYv5/SKctw60K8RqgMQASA/Pcxo01ZSVqVCvGqSZgmSlAP7yaljwKWq1ztDnK8QuTLmakq8Mj3W/GWIL7U237QuOBCsSpUknSFOHDeYAOzu0aMYIB1rJSFCqOezfPzgTkqoPHF7AcBhBMU6HSnnj75hijMEI1S0kOk1Jt6c+UI8bmSyvQnpQNhSnc/pBwSgpSQHUl2Vualnbi1GhZRrLHUrwg5MwkBSuh7uxV5cD+YWe1efLCRKQVFSxQg1bkm7drQqxebTTPWkBLJJZ3JLB9I7kxRgDOnTHIAUUsHowd4aMadsnKdqkFZVl6JH9ycPFmLsG1X4PPdjDFOUiVLlqGoOAFpOxND6GLcFLlSSlAOpbXO3YceUC5iiavXKqoTNJBdtLEG+w2+cNK5AjURxhpAQyDUM6Dym3xBoR5QpzzA+GStIcGtduY0UmSChMsrZQqhzWjBq1KTW/PaAJwTNHhKCkKI1Bx3Y+bG/mIjFtPJaSTWDNZVLm1nKfSCAEimoGh7nZoa4jBEt0nUdv32ESxy5wUlEtGpZso0SkBg9PoKxdJkzJC9M9ZUqYkFBYAOn3ksLHdz8oeWciRSWGZgSClRIGlYPnb+Y0mS5m8taij+6zIewO6v9gLCB8w0ar1+sDYKYorSlNHguXZCqPV0N8uwurrVbd94vzFISnVqbV9LD40ESVmsoKCCS/HkHJ8u/eFGFkTsdig50SkAFXk9EOK1/QwiX6Vk1pBuCKJahMWgKKQW5ANCR6Rdj82wiwpI6yRwQx2r837NEsXkapIJBXMS7gMCW/L38282vCPE4HwVjxEadTKIBdu3fvDJCtgeMU1CARDXK8NKmy1DUylAJCS21STwPvaB0oSsKLMxpy0QwhlpmaNQ138v57QG8GWwTDZIozylRDJrT4MRyf07w8nz1ImJloILMdSfzG++1h6x4nAlMwTX0uGUUpBdrEjtBcnEJCx1JW24/82ibbbssqjDqsDRCdKeq7OaNHzLN5BROWVKKtRJBFHsatvGxz3PR/jlnqMZXOcWtBTqRT9eQf0i3FaObmaZXlGapSVBUtttQ78xuMBj1mVLNKoSbdhGAwqgomoJ3BjeZcn+zL/0T9BFJJWc7lJoozHHaJum1AT6uCFcFtoDOXqmKdCjpJDhyzh6tzBCsIFKQZxIK3olJJPJLWHfvF8vGhf8Abk2Gwu25J2EQVrR11eyUnFyZZUlBCpiaK7H74ixMgr65hIHzPYDaMRmWHXh8QVB0kF0kVBPbmNDlufrxEsy1AJmsdCtioWcbQ0odVaFjNSdMn7RqQgJ0FABDgA1LX9QYW4LOUJPUWSRXsfTaG/sx7HvonLfVqJVqAY9kjz3MIPaDJvDxS0hASkkqSB+Uk/CHiovFiSck+1BU3KVKX4knq1EEaTybjiu+0MBiQHUzqT0rCbFW6gbcP384S4NJQNPNw5APZxtFsnHKlApWh9TmhHoPIH6QGrVBi0nZZOUSvUkbinf6wdisGRWeVGYRSUggFI5US4HGlieYSycTNIUpJKW/KSGYVYi0RR7QnQTpc0qbtB+Xgtx9Gi81VMmaygJIACWJJAFnJue8aFOYeIlJ0nUKKP6xi049U0gIToJFS9QeRyO140OElkIIUXcMWo7+VjE5r0rxvwazsWZakzEMTYi7j9x2hHmU6ZOxBSlK3JAUokuBQsgWAsXhqcEzFKjpIqTueeIFxi58j3NOlV1aXII+r94XX1HefsXnJ0iUoLZK0B5agH1C2kvcuYsweDTLA3mH9fv5RXhpMyYUTFKA0u9Kmx0tZvnFOayFp60PqVRhxsYEU3tjSaWUijPvB8ZCdYSsjqKQVVuzCrMzmPMP4slYXLUztX8JHfZovyLJ0mcubM/yKYJfYMxb/sYJz3ColILTNKt0itTX0PlD2nSslTWSnOfbMrl+HLBCquoGnpvUesJZOZLprJm1sq/LPFKSATSpgnDaAFKWqzk9vu0NhIVXJhWBwxmaiDpFekcn5sIT4XCuVlRcknUSLDv5DaHIkpUkGUouKggmsdhcQlTpmJFWckB6F60+YjKVZC4Xgjl5XL6ElWhSnGpTsnl/LiJZrgVIUkynIqXFg31eCcM0tSrEHbb+KRRmGJKZUwoqkgsC/SeKd+IVbsZ1WRbIlMRqua6u/HrBeOw6ZiCCoAjkW+MUYXK3SkrVoSolnBLn/UVcm0GT8E6SEg0pWlR9vDSVOyayqMuMCUk7k7xvMsnHwZVR7iP/AIiM8cpEwaSWA3fcbRpcvwTSpYdNEJFxwIfsmQnBxEM/O5ypinVpQaFgLduIEnZiJTqlulIrQ1MdHQKWi3Z1ZVgFzcatjoT+UdwC9e/eK8wylSCnWdAIeh4azWjo6NdT6oFXDs9mjyb21KkiVVShTUoVUB5RVNxnizVGYkDYM5pHR0TlFRborCTklYHnWGSnSU0cM3cUpAiJGuq9qD9RTaOjoZfUFfKiS0srpPTsPrBiMHICGY626htfbikdHRmFJHYn2cGpJlkITpKlEh1Ctk8eZ5hp7LZWEyFOOtRKtRYkhqE+XHeOjoFto3VKTouwGPBUpBf12gqROSoqSquksR6A/rHsdCJFLFuLznwF6VpGkWb5fPeM8rPpy56tLBIYnctcCseR0XjFVZzTm7ocZfmHigOGUxPwMA4/MxNKUAF3cv8Adz+kdHQjik2WUm0k/SE7C6UFarDb9Y8ymRKnqQFno1JcMer8o8iWjo6N/wA2L/1Q89vJMqV4SkJae7umnSzV2v8ArAuSLTNC1zgNSQC6d3pb4R0dCy+iBx/dl2Ol+GklPukU8ozOPzBSU9BbUXMeR0NDIOVtIXyc8nBaTrqg0cCnfz7xqBmilSXIAUWAZ7mn28dHRTlSwT4pPQzk4ISkIFz5bmpJfaGuEnDw0f6p27COjo5uLOTo/wDRhI//2Q=="/>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3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663" y="3007568"/>
            <a:ext cx="352425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3173" name="Picture 5" descr="http://www.mathworks.co.uk/help/images/ref/imtransform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324" y="3151584"/>
            <a:ext cx="34671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7522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t>[1] </a:t>
            </a:r>
            <a:r>
              <a:rPr lang="en-US" dirty="0" err="1" smtClean="0"/>
              <a:t>Goshtasby</a:t>
            </a:r>
            <a:r>
              <a:rPr lang="en-US" dirty="0" smtClean="0"/>
              <a:t>, </a:t>
            </a:r>
            <a:r>
              <a:rPr lang="en-US" dirty="0" err="1" smtClean="0"/>
              <a:t>Ardeshir</a:t>
            </a:r>
            <a:r>
              <a:rPr lang="en-US" dirty="0" smtClean="0"/>
              <a:t>, "Piecewise linear mapping functions for image registration," Pattern Recognition, Vol. 19, 1986, pp. 459-466.</a:t>
            </a:r>
          </a:p>
          <a:p>
            <a:r>
              <a:rPr lang="en-US" dirty="0" smtClean="0"/>
              <a:t>[2] </a:t>
            </a:r>
            <a:r>
              <a:rPr lang="en-US" dirty="0" err="1" smtClean="0"/>
              <a:t>Goshtasby</a:t>
            </a:r>
            <a:r>
              <a:rPr lang="en-US" dirty="0" smtClean="0"/>
              <a:t>, </a:t>
            </a:r>
            <a:r>
              <a:rPr lang="en-US" dirty="0" err="1" smtClean="0"/>
              <a:t>Ardeshir</a:t>
            </a:r>
            <a:r>
              <a:rPr lang="en-US" dirty="0" smtClean="0"/>
              <a:t>, "Image registration by local approximation methods," Image and Vision Computing, Vol. 6, 1988, pp. 255-261.</a:t>
            </a:r>
          </a:p>
          <a:p>
            <a:r>
              <a:rPr lang="en-US" dirty="0" smtClean="0"/>
              <a:t>[3] </a:t>
            </a:r>
            <a:r>
              <a:rPr lang="en-US" dirty="0" err="1" smtClean="0"/>
              <a:t>MatLab</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31504" y="332657"/>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Scale</a:t>
            </a:r>
          </a:p>
        </p:txBody>
      </p:sp>
      <p:pic>
        <p:nvPicPr>
          <p:cNvPr id="8194" name="Picture 2" descr="http://thefunnycat.com/wp-content/uploads/2010/05/funny-cat-figh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0820" y="1676400"/>
            <a:ext cx="2221181" cy="166588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4724400" y="2280743"/>
            <a:ext cx="7239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7" name="Picture 2" descr="http://thefunnycat.com/wp-content/uploads/2010/05/funny-cat-figh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0523" y="1314450"/>
            <a:ext cx="3186381" cy="2389786"/>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14788" y="4257675"/>
            <a:ext cx="408622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503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31504" y="404665"/>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Similarity transformations</a:t>
            </a:r>
          </a:p>
        </p:txBody>
      </p:sp>
      <p:pic>
        <p:nvPicPr>
          <p:cNvPr id="8194" name="Picture 2" descr="http://thefunnycat.com/wp-content/uploads/2010/05/funny-cat-figh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1" y="2590800"/>
            <a:ext cx="2221181" cy="166588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4583381" y="3195143"/>
            <a:ext cx="7239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7" name="Picture 2" descr="http://thefunnycat.com/wp-content/uploads/2010/05/funny-cat-figh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7198" y="1371600"/>
            <a:ext cx="2330203" cy="17476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81200" y="5572781"/>
            <a:ext cx="7772400" cy="954107"/>
          </a:xfrm>
          <a:prstGeom prst="rect">
            <a:avLst/>
          </a:prstGeom>
          <a:noFill/>
        </p:spPr>
        <p:txBody>
          <a:bodyPr wrap="square" rtlCol="0">
            <a:spAutoFit/>
          </a:bodyPr>
          <a:lstStyle/>
          <a:p>
            <a:r>
              <a:rPr lang="en-US" sz="2800" dirty="0">
                <a:latin typeface="Times New Roman" pitchFamily="18" charset="0"/>
                <a:cs typeface="Times New Roman" pitchFamily="18" charset="0"/>
              </a:rPr>
              <a:t>Similarity transform (4 </a:t>
            </a:r>
            <a:r>
              <a:rPr lang="en-US" sz="2800" dirty="0" err="1">
                <a:latin typeface="Times New Roman" pitchFamily="18" charset="0"/>
                <a:cs typeface="Times New Roman" pitchFamily="18" charset="0"/>
              </a:rPr>
              <a:t>DoF</a:t>
            </a:r>
            <a:r>
              <a:rPr lang="en-US" sz="2800" dirty="0">
                <a:latin typeface="Times New Roman" pitchFamily="18" charset="0"/>
                <a:cs typeface="Times New Roman" pitchFamily="18" charset="0"/>
              </a:rPr>
              <a:t>) = translation + rotation + scale</a:t>
            </a:r>
          </a:p>
        </p:txBody>
      </p:sp>
      <p:pic>
        <p:nvPicPr>
          <p:cNvPr id="8" name="Picture 2" descr="http://thefunnycat.com/wp-content/uploads/2010/05/funny-cat-figh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36566">
            <a:off x="5781772" y="1958649"/>
            <a:ext cx="1181430" cy="8860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thefunnycat.com/wp-content/uploads/2010/05/funny-cat-figh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7723270">
            <a:off x="7745425" y="3741556"/>
            <a:ext cx="1681189" cy="12608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thefunnycat.com/wp-content/uploads/2010/05/funny-cat-figh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5898" y="3657601"/>
            <a:ext cx="1250703" cy="93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902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31504" y="404665"/>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Aspect ratio</a:t>
            </a:r>
          </a:p>
        </p:txBody>
      </p:sp>
      <p:pic>
        <p:nvPicPr>
          <p:cNvPr id="8194" name="Picture 2" descr="http://thefunnycat.com/wp-content/uploads/2010/05/funny-cat-figh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0820" y="1648172"/>
            <a:ext cx="2221181" cy="166588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4724400" y="2252515"/>
            <a:ext cx="7239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7" name="Picture 2" descr="http://thefunnycat.com/wp-content/uploads/2010/05/funny-cat-figh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372936"/>
            <a:ext cx="1752600" cy="218023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201" y="4238972"/>
            <a:ext cx="416242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7298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703512" y="404665"/>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Shear</a:t>
            </a:r>
          </a:p>
        </p:txBody>
      </p:sp>
      <p:pic>
        <p:nvPicPr>
          <p:cNvPr id="8194" name="Picture 2" descr="http://thefunnycat.com/wp-content/uploads/2010/05/funny-cat-figh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0820" y="1676400"/>
            <a:ext cx="2221181" cy="166588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4724400" y="2280743"/>
            <a:ext cx="7239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7" name="Picture 2" descr="http://thefunnycat.com/wp-content/uploads/2010/05/funny-cat-figh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1472171"/>
            <a:ext cx="2514600" cy="1885950"/>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14776" y="4305300"/>
            <a:ext cx="408622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7389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678632" y="404665"/>
            <a:ext cx="8305800" cy="646331"/>
          </a:xfrm>
          <a:prstGeom prst="rect">
            <a:avLst/>
          </a:prstGeom>
          <a:noFill/>
        </p:spPr>
        <p:txBody>
          <a:bodyPr wrap="square" rtlCol="0">
            <a:spAutoFit/>
          </a:bodyPr>
          <a:lstStyle/>
          <a:p>
            <a:r>
              <a:rPr lang="en-US" sz="3600" spc="-200" dirty="0">
                <a:latin typeface="Times New Roman" pitchFamily="18" charset="0"/>
                <a:cs typeface="Times New Roman" pitchFamily="18" charset="0"/>
              </a:rPr>
              <a:t>Affine transformations</a:t>
            </a:r>
          </a:p>
        </p:txBody>
      </p:sp>
      <p:pic>
        <p:nvPicPr>
          <p:cNvPr id="8194" name="Picture 2" descr="http://thefunnycat.com/wp-content/uploads/2010/05/funny-cat-figh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9801" y="2590800"/>
            <a:ext cx="2221181" cy="1665886"/>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4583381" y="3195143"/>
            <a:ext cx="7239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itchFamily="18" charset="0"/>
              <a:cs typeface="Times New Roman" pitchFamily="18" charset="0"/>
            </a:endParaRPr>
          </a:p>
        </p:txBody>
      </p:sp>
      <p:pic>
        <p:nvPicPr>
          <p:cNvPr id="7" name="Picture 2" descr="http://thefunnycat.com/wp-content/uploads/2010/05/funny-cat-figh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5442" y="1297808"/>
            <a:ext cx="1111003" cy="17476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981200" y="5218094"/>
            <a:ext cx="7772400" cy="954107"/>
          </a:xfrm>
          <a:prstGeom prst="rect">
            <a:avLst/>
          </a:prstGeom>
          <a:noFill/>
        </p:spPr>
        <p:txBody>
          <a:bodyPr wrap="square" rtlCol="0">
            <a:spAutoFit/>
          </a:bodyPr>
          <a:lstStyle/>
          <a:p>
            <a:r>
              <a:rPr lang="en-US" sz="2800" dirty="0">
                <a:latin typeface="Times New Roman" pitchFamily="18" charset="0"/>
                <a:cs typeface="Times New Roman" pitchFamily="18" charset="0"/>
              </a:rPr>
              <a:t>Affine transform (6 </a:t>
            </a:r>
            <a:r>
              <a:rPr lang="en-US" sz="2800" dirty="0" err="1">
                <a:latin typeface="Times New Roman" pitchFamily="18" charset="0"/>
                <a:cs typeface="Times New Roman" pitchFamily="18" charset="0"/>
              </a:rPr>
              <a:t>DoF</a:t>
            </a:r>
            <a:r>
              <a:rPr lang="en-US" sz="2800" dirty="0">
                <a:latin typeface="Times New Roman" pitchFamily="18" charset="0"/>
                <a:cs typeface="Times New Roman" pitchFamily="18" charset="0"/>
              </a:rPr>
              <a:t>) = translation + rotation + scale + aspect ratio + shear</a:t>
            </a:r>
          </a:p>
        </p:txBody>
      </p:sp>
      <p:pic>
        <p:nvPicPr>
          <p:cNvPr id="8" name="Picture 2" descr="http://thefunnycat.com/wp-content/uploads/2010/05/funny-cat-figh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36566">
            <a:off x="5551720" y="1898665"/>
            <a:ext cx="1582872" cy="8860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thefunnycat.com/wp-content/uploads/2010/05/funny-cat-figh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462808">
            <a:off x="7677700" y="3335836"/>
            <a:ext cx="2135998" cy="1601999"/>
          </a:xfrm>
          <a:prstGeom prst="rect">
            <a:avLst/>
          </a:prstGeom>
          <a:noFill/>
          <a:scene3d>
            <a:camera prst="isometricTopUp"/>
            <a:lightRig rig="threePt" dir="t"/>
          </a:scene3d>
          <a:extLst>
            <a:ext uri="{909E8E84-426E-40DD-AFC4-6F175D3DCCD1}">
              <a14:hiddenFill xmlns:a14="http://schemas.microsoft.com/office/drawing/2010/main">
                <a:solidFill>
                  <a:srgbClr val="FFFFFF"/>
                </a:solidFill>
              </a14:hiddenFill>
            </a:ext>
          </a:extLst>
        </p:spPr>
      </p:pic>
      <p:pic>
        <p:nvPicPr>
          <p:cNvPr id="11" name="Picture 2" descr="http://thefunnycat.com/wp-content/uploads/2010/05/funny-cat-figh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34287" y="3429619"/>
            <a:ext cx="1676400" cy="938027"/>
          </a:xfrm>
          <a:prstGeom prst="rect">
            <a:avLst/>
          </a:prstGeom>
          <a:noFill/>
          <a:scene3d>
            <a:camera prst="isometricLeftDown"/>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998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19197</TotalTime>
  <Words>2386</Words>
  <Application>Microsoft Office PowerPoint</Application>
  <PresentationFormat>Widescreen</PresentationFormat>
  <Paragraphs>298</Paragraphs>
  <Slides>44</Slides>
  <Notes>16</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Cordia New</vt:lpstr>
      <vt:lpstr>Courier New</vt:lpstr>
      <vt:lpstr>Kalinga</vt:lpstr>
      <vt:lpstr>新細明體</vt:lpstr>
      <vt:lpstr>Times New Roman</vt:lpstr>
      <vt:lpstr>Wingdings</vt:lpstr>
      <vt:lpstr>Office Theme</vt:lpstr>
      <vt:lpstr>Image Registration</vt:lpstr>
      <vt:lpstr>Pre-Requisites</vt:lpstr>
      <vt:lpstr>Review</vt:lpstr>
      <vt:lpstr>Transformation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Registration</vt:lpstr>
      <vt:lpstr>Image Registration</vt:lpstr>
      <vt:lpstr>Image Registration</vt:lpstr>
      <vt:lpstr>Image Registration - Applications</vt:lpstr>
      <vt:lpstr>Image Registration: Point Mapping</vt:lpstr>
      <vt:lpstr>Image Registration: Point Mapping</vt:lpstr>
      <vt:lpstr>Image Registration - Example</vt:lpstr>
      <vt:lpstr># Image Transformation Algorithms</vt:lpstr>
      <vt:lpstr># Image Transformation Algorithms</vt:lpstr>
      <vt:lpstr># Image Transformation Algorithms</vt:lpstr>
      <vt:lpstr># Image Transformation Algorithms</vt:lpstr>
      <vt:lpstr># Image Transformation Algorithms</vt:lpstr>
      <vt:lpstr># Image Transformation Algorithms</vt:lpstr>
      <vt:lpstr># Image Transformation Algorithms</vt:lpstr>
      <vt:lpstr># Image Transformation Algorithms</vt:lpstr>
      <vt:lpstr>Image Transformation Summary</vt:lpstr>
      <vt:lpstr>Image Transformation Summary</vt:lpstr>
      <vt:lpstr>Image Registration - Example</vt:lpstr>
      <vt:lpstr>Image Registration - Example</vt:lpstr>
      <vt:lpstr>Image Registration - Example</vt:lpstr>
      <vt:lpstr>Image Registration - Example</vt:lpstr>
      <vt:lpstr>Image Registration - Example</vt:lpstr>
      <vt:lpstr>Image Registration - Example</vt:lpstr>
      <vt:lpstr>Image Registration - Example</vt:lpstr>
      <vt:lpstr>Image Registration - Example</vt:lpstr>
      <vt:lpstr>Image Registration - Example</vt:lpstr>
      <vt:lpstr>Image Registration - Example</vt:lpstr>
      <vt:lpstr>Image Registration    Using Automated Feature Matching</vt:lpstr>
      <vt:lpstr>Exercise</vt:lpstr>
      <vt:lpstr>References</vt:lpstr>
    </vt:vector>
  </TitlesOfParts>
  <Company>FAST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zulfiqar.habib</dc:creator>
  <cp:lastModifiedBy>Decent Prince</cp:lastModifiedBy>
  <cp:revision>220</cp:revision>
  <dcterms:created xsi:type="dcterms:W3CDTF">2009-08-01T06:17:21Z</dcterms:created>
  <dcterms:modified xsi:type="dcterms:W3CDTF">2019-11-08T17:10:11Z</dcterms:modified>
</cp:coreProperties>
</file>